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507" r:id="rId3"/>
    <p:sldId id="493" r:id="rId4"/>
    <p:sldId id="490" r:id="rId5"/>
    <p:sldId id="491" r:id="rId6"/>
    <p:sldId id="492" r:id="rId7"/>
    <p:sldId id="495" r:id="rId8"/>
    <p:sldId id="501" r:id="rId9"/>
    <p:sldId id="502" r:id="rId10"/>
    <p:sldId id="494" r:id="rId11"/>
    <p:sldId id="503" r:id="rId12"/>
    <p:sldId id="500" r:id="rId13"/>
    <p:sldId id="506" r:id="rId14"/>
    <p:sldId id="488" r:id="rId15"/>
    <p:sldId id="380" r:id="rId1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4796"/>
    <a:srgbClr val="5AB031"/>
    <a:srgbClr val="009C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Tumma tyyli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Tumma tyyli 2 - Korostus 5/Korostu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Tumma tyyli 2 - Korostus 3/Korostu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Tumma tyyli 2 - Korostus 1/Korostu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Vaalea tyyli 2 - Korostus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744" autoAdjust="0"/>
  </p:normalViewPr>
  <p:slideViewPr>
    <p:cSldViewPr snapToGrid="0">
      <p:cViewPr varScale="1">
        <p:scale>
          <a:sx n="78" d="100"/>
          <a:sy n="78" d="100"/>
        </p:scale>
        <p:origin x="811" y="43"/>
      </p:cViewPr>
      <p:guideLst/>
    </p:cSldViewPr>
  </p:slideViewPr>
  <p:notesTextViewPr>
    <p:cViewPr>
      <p:scale>
        <a:sx n="1" d="1"/>
        <a:sy n="1" d="1"/>
      </p:scale>
      <p:origin x="0" y="0"/>
    </p:cViewPr>
  </p:notesTextViewPr>
  <p:notesViewPr>
    <p:cSldViewPr snapToGrid="0">
      <p:cViewPr varScale="1">
        <p:scale>
          <a:sx n="59" d="100"/>
          <a:sy n="59" d="100"/>
        </p:scale>
        <p:origin x="32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a Ilkka" userId="4618cea5-8926-4322-8f76-8bb3788ffcc5" providerId="ADAL" clId="{CB9A87E9-727D-4E69-ABB3-0955FB5EEAA3}"/>
    <pc:docChg chg="delSld modSld">
      <pc:chgData name="mia Ilkka" userId="4618cea5-8926-4322-8f76-8bb3788ffcc5" providerId="ADAL" clId="{CB9A87E9-727D-4E69-ABB3-0955FB5EEAA3}" dt="2024-08-14T07:35:41.672" v="2" actId="113"/>
      <pc:docMkLst>
        <pc:docMk/>
      </pc:docMkLst>
      <pc:sldChg chg="del">
        <pc:chgData name="mia Ilkka" userId="4618cea5-8926-4322-8f76-8bb3788ffcc5" providerId="ADAL" clId="{CB9A87E9-727D-4E69-ABB3-0955FB5EEAA3}" dt="2024-08-14T07:32:12.124" v="0" actId="47"/>
        <pc:sldMkLst>
          <pc:docMk/>
          <pc:sldMk cId="827119291" sldId="381"/>
        </pc:sldMkLst>
      </pc:sldChg>
      <pc:sldChg chg="modSp mod">
        <pc:chgData name="mia Ilkka" userId="4618cea5-8926-4322-8f76-8bb3788ffcc5" providerId="ADAL" clId="{CB9A87E9-727D-4E69-ABB3-0955FB5EEAA3}" dt="2024-08-14T07:35:29.239" v="1" actId="113"/>
        <pc:sldMkLst>
          <pc:docMk/>
          <pc:sldMk cId="211680258" sldId="494"/>
        </pc:sldMkLst>
        <pc:spChg chg="mod">
          <ac:chgData name="mia Ilkka" userId="4618cea5-8926-4322-8f76-8bb3788ffcc5" providerId="ADAL" clId="{CB9A87E9-727D-4E69-ABB3-0955FB5EEAA3}" dt="2024-08-14T07:35:29.239" v="1" actId="113"/>
          <ac:spMkLst>
            <pc:docMk/>
            <pc:sldMk cId="211680258" sldId="494"/>
            <ac:spMk id="5" creationId="{D9A6CBB8-5896-0DA2-0368-CB67A19CE93A}"/>
          </ac:spMkLst>
        </pc:spChg>
      </pc:sldChg>
      <pc:sldChg chg="modSp mod">
        <pc:chgData name="mia Ilkka" userId="4618cea5-8926-4322-8f76-8bb3788ffcc5" providerId="ADAL" clId="{CB9A87E9-727D-4E69-ABB3-0955FB5EEAA3}" dt="2024-08-14T07:35:41.672" v="2" actId="113"/>
        <pc:sldMkLst>
          <pc:docMk/>
          <pc:sldMk cId="3074356234" sldId="503"/>
        </pc:sldMkLst>
        <pc:spChg chg="mod">
          <ac:chgData name="mia Ilkka" userId="4618cea5-8926-4322-8f76-8bb3788ffcc5" providerId="ADAL" clId="{CB9A87E9-727D-4E69-ABB3-0955FB5EEAA3}" dt="2024-08-14T07:35:41.672" v="2" actId="113"/>
          <ac:spMkLst>
            <pc:docMk/>
            <pc:sldMk cId="3074356234" sldId="503"/>
            <ac:spMk id="5" creationId="{D9A6CBB8-5896-0DA2-0368-CB67A19CE93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07317F62-7077-84D1-DB97-675B437834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65DC06AC-0DE1-6546-C387-C7FF8E8A1F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CB52A83-2F3F-4375-8A6A-A13F92F06B9C}" type="datetimeFigureOut">
              <a:rPr lang="fi-FI" smtClean="0"/>
              <a:t>14.8.2024</a:t>
            </a:fld>
            <a:endParaRPr lang="fi-FI"/>
          </a:p>
        </p:txBody>
      </p:sp>
      <p:sp>
        <p:nvSpPr>
          <p:cNvPr id="4" name="Alatunnisteen paikkamerkki 3">
            <a:extLst>
              <a:ext uri="{FF2B5EF4-FFF2-40B4-BE49-F238E27FC236}">
                <a16:creationId xmlns:a16="http://schemas.microsoft.com/office/drawing/2014/main" id="{629A63D9-4680-C132-9C47-91FF2BB3BD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FC80BF7E-5B78-26BB-BD40-07DF1B2DAC4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61B153-5E5B-46A3-AD64-181D65110122}" type="slidenum">
              <a:rPr lang="fi-FI" smtClean="0"/>
              <a:t>‹#›</a:t>
            </a:fld>
            <a:endParaRPr lang="fi-FI"/>
          </a:p>
        </p:txBody>
      </p:sp>
    </p:spTree>
    <p:extLst>
      <p:ext uri="{BB962C8B-B14F-4D97-AF65-F5344CB8AC3E}">
        <p14:creationId xmlns:p14="http://schemas.microsoft.com/office/powerpoint/2010/main" val="181370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0544AE-194C-4E31-9FA0-8C8027E3FC96}" type="datetimeFigureOut">
              <a:rPr lang="fi-FI" smtClean="0"/>
              <a:t>14.8.2024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A2BE5B-549C-4764-8397-852FBA01E561}" type="slidenum">
              <a:rPr lang="fi-FI" smtClean="0"/>
              <a:t>‹#›</a:t>
            </a:fld>
            <a:endParaRPr lang="fi-FI"/>
          </a:p>
        </p:txBody>
      </p:sp>
    </p:spTree>
    <p:extLst>
      <p:ext uri="{BB962C8B-B14F-4D97-AF65-F5344CB8AC3E}">
        <p14:creationId xmlns:p14="http://schemas.microsoft.com/office/powerpoint/2010/main" val="3688041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Ainutlaatuinen..maailman</a:t>
            </a:r>
            <a:r>
              <a:rPr lang="fi-FI" dirty="0"/>
              <a:t> ensi ilta</a:t>
            </a:r>
          </a:p>
        </p:txBody>
      </p:sp>
      <p:sp>
        <p:nvSpPr>
          <p:cNvPr id="4" name="Dian numeron paikkamerkki 3"/>
          <p:cNvSpPr>
            <a:spLocks noGrp="1"/>
          </p:cNvSpPr>
          <p:nvPr>
            <p:ph type="sldNum" sz="quarter" idx="5"/>
          </p:nvPr>
        </p:nvSpPr>
        <p:spPr/>
        <p:txBody>
          <a:bodyPr/>
          <a:lstStyle/>
          <a:p>
            <a:fld id="{EBA2BE5B-549C-4764-8397-852FBA01E561}" type="slidenum">
              <a:rPr lang="fi-FI" smtClean="0"/>
              <a:t>1</a:t>
            </a:fld>
            <a:endParaRPr lang="fi-FI"/>
          </a:p>
        </p:txBody>
      </p:sp>
    </p:spTree>
    <p:extLst>
      <p:ext uri="{BB962C8B-B14F-4D97-AF65-F5344CB8AC3E}">
        <p14:creationId xmlns:p14="http://schemas.microsoft.com/office/powerpoint/2010/main" val="684256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I"/>
              <a:t>Ref. Wikipedia</a:t>
            </a:r>
          </a:p>
        </p:txBody>
      </p:sp>
      <p:sp>
        <p:nvSpPr>
          <p:cNvPr id="4" name="Slide Number Placeholder 3"/>
          <p:cNvSpPr>
            <a:spLocks noGrp="1"/>
          </p:cNvSpPr>
          <p:nvPr>
            <p:ph type="sldNum" sz="quarter" idx="5"/>
          </p:nvPr>
        </p:nvSpPr>
        <p:spPr/>
        <p:txBody>
          <a:bodyPr/>
          <a:lstStyle/>
          <a:p>
            <a:fld id="{0433CE14-C27A-42FB-A7CF-16D08FB8F53C}" type="slidenum">
              <a:rPr lang="fi-FI" smtClean="0"/>
              <a:pPr/>
              <a:t>3</a:t>
            </a:fld>
            <a:endParaRPr lang="fi-FI"/>
          </a:p>
        </p:txBody>
      </p:sp>
    </p:spTree>
    <p:extLst>
      <p:ext uri="{BB962C8B-B14F-4D97-AF65-F5344CB8AC3E}">
        <p14:creationId xmlns:p14="http://schemas.microsoft.com/office/powerpoint/2010/main" val="3386445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I"/>
              <a:t>IKONIT Miila vielä kysymysmerkki?</a:t>
            </a:r>
          </a:p>
        </p:txBody>
      </p:sp>
      <p:sp>
        <p:nvSpPr>
          <p:cNvPr id="4" name="Slide Number Placeholder 3"/>
          <p:cNvSpPr>
            <a:spLocks noGrp="1"/>
          </p:cNvSpPr>
          <p:nvPr>
            <p:ph type="sldNum" sz="quarter" idx="5"/>
          </p:nvPr>
        </p:nvSpPr>
        <p:spPr/>
        <p:txBody>
          <a:bodyPr/>
          <a:lstStyle/>
          <a:p>
            <a:fld id="{0433CE14-C27A-42FB-A7CF-16D08FB8F53C}" type="slidenum">
              <a:rPr lang="fi-FI" smtClean="0"/>
              <a:pPr/>
              <a:t>4</a:t>
            </a:fld>
            <a:endParaRPr lang="fi-FI"/>
          </a:p>
        </p:txBody>
      </p:sp>
    </p:spTree>
    <p:extLst>
      <p:ext uri="{BB962C8B-B14F-4D97-AF65-F5344CB8AC3E}">
        <p14:creationId xmlns:p14="http://schemas.microsoft.com/office/powerpoint/2010/main" val="771570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0433CE14-C27A-42FB-A7CF-16D08FB8F53C}" type="slidenum">
              <a:rPr lang="fi-FI" smtClean="0"/>
              <a:pPr/>
              <a:t>6</a:t>
            </a:fld>
            <a:endParaRPr lang="fi-FI"/>
          </a:p>
        </p:txBody>
      </p:sp>
    </p:spTree>
    <p:extLst>
      <p:ext uri="{BB962C8B-B14F-4D97-AF65-F5344CB8AC3E}">
        <p14:creationId xmlns:p14="http://schemas.microsoft.com/office/powerpoint/2010/main" val="3388829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0433CE14-C27A-42FB-A7CF-16D08FB8F53C}" type="slidenum">
              <a:rPr lang="fi-FI" smtClean="0"/>
              <a:pPr/>
              <a:t>8</a:t>
            </a:fld>
            <a:endParaRPr lang="fi-FI"/>
          </a:p>
        </p:txBody>
      </p:sp>
    </p:spTree>
    <p:extLst>
      <p:ext uri="{BB962C8B-B14F-4D97-AF65-F5344CB8AC3E}">
        <p14:creationId xmlns:p14="http://schemas.microsoft.com/office/powerpoint/2010/main" val="310982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a:t>
            </a:r>
            <a:r>
              <a:rPr lang="en-GB" err="1"/>
              <a:t>www.ttl.fi</a:t>
            </a:r>
            <a:r>
              <a:rPr lang="en-GB"/>
              <a:t>/</a:t>
            </a:r>
            <a:r>
              <a:rPr lang="en-GB" err="1"/>
              <a:t>teemat</a:t>
            </a:r>
            <a:r>
              <a:rPr lang="en-GB"/>
              <a:t>/</a:t>
            </a:r>
            <a:r>
              <a:rPr lang="en-GB" err="1"/>
              <a:t>tyohyvinvointi-ja-tyokyky</a:t>
            </a:r>
            <a:r>
              <a:rPr lang="en-GB"/>
              <a:t>/</a:t>
            </a:r>
            <a:r>
              <a:rPr lang="en-GB" err="1"/>
              <a:t>resilientti-organisaatio</a:t>
            </a:r>
            <a:endParaRPr lang="en-FI"/>
          </a:p>
        </p:txBody>
      </p:sp>
      <p:sp>
        <p:nvSpPr>
          <p:cNvPr id="4" name="Slide Number Placeholder 3"/>
          <p:cNvSpPr>
            <a:spLocks noGrp="1"/>
          </p:cNvSpPr>
          <p:nvPr>
            <p:ph type="sldNum" sz="quarter" idx="5"/>
          </p:nvPr>
        </p:nvSpPr>
        <p:spPr/>
        <p:txBody>
          <a:bodyPr/>
          <a:lstStyle/>
          <a:p>
            <a:fld id="{0433CE14-C27A-42FB-A7CF-16D08FB8F53C}" type="slidenum">
              <a:rPr lang="fi-FI" smtClean="0"/>
              <a:pPr/>
              <a:t>11</a:t>
            </a:fld>
            <a:endParaRPr lang="fi-FI"/>
          </a:p>
        </p:txBody>
      </p:sp>
    </p:spTree>
    <p:extLst>
      <p:ext uri="{BB962C8B-B14F-4D97-AF65-F5344CB8AC3E}">
        <p14:creationId xmlns:p14="http://schemas.microsoft.com/office/powerpoint/2010/main" val="2645889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endParaRPr lang="en-FI"/>
          </a:p>
          <a:p>
            <a:pPr marL="342900" indent="-342900">
              <a:buAutoNum type="arabicPeriod"/>
            </a:pPr>
            <a:endParaRPr lang="en-FI"/>
          </a:p>
        </p:txBody>
      </p:sp>
      <p:sp>
        <p:nvSpPr>
          <p:cNvPr id="4" name="Slide Number Placeholder 3"/>
          <p:cNvSpPr>
            <a:spLocks noGrp="1"/>
          </p:cNvSpPr>
          <p:nvPr>
            <p:ph type="sldNum" sz="quarter" idx="5"/>
          </p:nvPr>
        </p:nvSpPr>
        <p:spPr/>
        <p:txBody>
          <a:bodyPr/>
          <a:lstStyle/>
          <a:p>
            <a:fld id="{0433CE14-C27A-42FB-A7CF-16D08FB8F53C}" type="slidenum">
              <a:rPr lang="fi-FI" smtClean="0"/>
              <a:pPr/>
              <a:t>13</a:t>
            </a:fld>
            <a:endParaRPr lang="fi-FI"/>
          </a:p>
        </p:txBody>
      </p:sp>
    </p:spTree>
    <p:extLst>
      <p:ext uri="{BB962C8B-B14F-4D97-AF65-F5344CB8AC3E}">
        <p14:creationId xmlns:p14="http://schemas.microsoft.com/office/powerpoint/2010/main" val="41961672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7" name="Vuokaaviosymboli: Tiedosto 26">
            <a:extLst>
              <a:ext uri="{FF2B5EF4-FFF2-40B4-BE49-F238E27FC236}">
                <a16:creationId xmlns:a16="http://schemas.microsoft.com/office/drawing/2014/main" id="{3257202B-EF5F-9DFA-89E2-1FD504ADB189}"/>
              </a:ext>
            </a:extLst>
          </p:cNvPr>
          <p:cNvSpPr/>
          <p:nvPr userDrawn="1"/>
        </p:nvSpPr>
        <p:spPr>
          <a:xfrm>
            <a:off x="-182853" y="-137160"/>
            <a:ext cx="12679652" cy="24899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3 w 21613"/>
              <a:gd name="connsiteY0" fmla="*/ 0 h 17778"/>
              <a:gd name="connsiteX1" fmla="*/ 21613 w 21613"/>
              <a:gd name="connsiteY1" fmla="*/ 0 h 17778"/>
              <a:gd name="connsiteX2" fmla="*/ 21613 w 21613"/>
              <a:gd name="connsiteY2" fmla="*/ 17322 h 17778"/>
              <a:gd name="connsiteX3" fmla="*/ 0 w 21613"/>
              <a:gd name="connsiteY3" fmla="*/ 15423 h 17778"/>
              <a:gd name="connsiteX4" fmla="*/ 13 w 21613"/>
              <a:gd name="connsiteY4" fmla="*/ 0 h 17778"/>
              <a:gd name="connsiteX0" fmla="*/ 13 w 21613"/>
              <a:gd name="connsiteY0" fmla="*/ 0 h 19112"/>
              <a:gd name="connsiteX1" fmla="*/ 21613 w 21613"/>
              <a:gd name="connsiteY1" fmla="*/ 0 h 19112"/>
              <a:gd name="connsiteX2" fmla="*/ 21613 w 21613"/>
              <a:gd name="connsiteY2" fmla="*/ 17322 h 19112"/>
              <a:gd name="connsiteX3" fmla="*/ 0 w 21613"/>
              <a:gd name="connsiteY3" fmla="*/ 15423 h 19112"/>
              <a:gd name="connsiteX4" fmla="*/ 13 w 21613"/>
              <a:gd name="connsiteY4" fmla="*/ 0 h 19112"/>
              <a:gd name="connsiteX0" fmla="*/ 52 w 21652"/>
              <a:gd name="connsiteY0" fmla="*/ 0 h 18392"/>
              <a:gd name="connsiteX1" fmla="*/ 21652 w 21652"/>
              <a:gd name="connsiteY1" fmla="*/ 0 h 18392"/>
              <a:gd name="connsiteX2" fmla="*/ 21652 w 21652"/>
              <a:gd name="connsiteY2" fmla="*/ 17322 h 18392"/>
              <a:gd name="connsiteX3" fmla="*/ 0 w 21652"/>
              <a:gd name="connsiteY3" fmla="*/ 12170 h 18392"/>
              <a:gd name="connsiteX4" fmla="*/ 52 w 21652"/>
              <a:gd name="connsiteY4" fmla="*/ 0 h 18392"/>
              <a:gd name="connsiteX0" fmla="*/ 52 w 21652"/>
              <a:gd name="connsiteY0" fmla="*/ 0 h 21259"/>
              <a:gd name="connsiteX1" fmla="*/ 21652 w 21652"/>
              <a:gd name="connsiteY1" fmla="*/ 0 h 21259"/>
              <a:gd name="connsiteX2" fmla="*/ 21652 w 21652"/>
              <a:gd name="connsiteY2" fmla="*/ 20510 h 21259"/>
              <a:gd name="connsiteX3" fmla="*/ 0 w 21652"/>
              <a:gd name="connsiteY3" fmla="*/ 12170 h 21259"/>
              <a:gd name="connsiteX4" fmla="*/ 52 w 21652"/>
              <a:gd name="connsiteY4" fmla="*/ 0 h 2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2" h="21259">
                <a:moveTo>
                  <a:pt x="52" y="0"/>
                </a:moveTo>
                <a:lnTo>
                  <a:pt x="21652" y="0"/>
                </a:lnTo>
                <a:lnTo>
                  <a:pt x="21652" y="20510"/>
                </a:lnTo>
                <a:cubicBezTo>
                  <a:pt x="10761" y="23698"/>
                  <a:pt x="10800" y="15920"/>
                  <a:pt x="0" y="12170"/>
                </a:cubicBezTo>
                <a:cubicBezTo>
                  <a:pt x="4" y="7029"/>
                  <a:pt x="48" y="5141"/>
                  <a:pt x="52" y="0"/>
                </a:cubicBezTo>
                <a:close/>
              </a:path>
            </a:pathLst>
          </a:custGeom>
          <a:solidFill>
            <a:srgbClr val="009C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5A917484-15AD-04F5-A265-29DF3B54AABF}"/>
              </a:ext>
            </a:extLst>
          </p:cNvPr>
          <p:cNvSpPr>
            <a:spLocks noGrp="1"/>
          </p:cNvSpPr>
          <p:nvPr>
            <p:ph type="ctrTitle" hasCustomPrompt="1"/>
          </p:nvPr>
        </p:nvSpPr>
        <p:spPr>
          <a:xfrm>
            <a:off x="646044" y="2473542"/>
            <a:ext cx="7507356" cy="2292627"/>
          </a:xfrm>
        </p:spPr>
        <p:txBody>
          <a:bodyPr anchor="b">
            <a:normAutofit/>
          </a:bodyPr>
          <a:lstStyle>
            <a:lvl1pPr algn="l">
              <a:defRPr sz="4800" b="1">
                <a:solidFill>
                  <a:srgbClr val="794796"/>
                </a:solidFill>
                <a:latin typeface="Arial Black" panose="020B0A04020102020204" pitchFamily="34" charset="0"/>
                <a:cs typeface="Arial" panose="020B0604020202020204" pitchFamily="34" charset="0"/>
              </a:defRPr>
            </a:lvl1pPr>
          </a:lstStyle>
          <a:p>
            <a:r>
              <a:rPr lang="fi-FI" dirty="0"/>
              <a:t>MUOKKAA OTS. PERUSTYYL. NAPSAUTT.</a:t>
            </a:r>
          </a:p>
        </p:txBody>
      </p:sp>
      <p:sp>
        <p:nvSpPr>
          <p:cNvPr id="3" name="Alaotsikko 2">
            <a:extLst>
              <a:ext uri="{FF2B5EF4-FFF2-40B4-BE49-F238E27FC236}">
                <a16:creationId xmlns:a16="http://schemas.microsoft.com/office/drawing/2014/main" id="{4354656A-CFC6-FCFE-A10F-1FC773B2B3D6}"/>
              </a:ext>
            </a:extLst>
          </p:cNvPr>
          <p:cNvSpPr>
            <a:spLocks noGrp="1"/>
          </p:cNvSpPr>
          <p:nvPr>
            <p:ph type="subTitle" idx="1"/>
          </p:nvPr>
        </p:nvSpPr>
        <p:spPr>
          <a:xfrm>
            <a:off x="646044" y="4994550"/>
            <a:ext cx="6135757" cy="48039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4" name="Päivämäärän paikkamerkki 3">
            <a:extLst>
              <a:ext uri="{FF2B5EF4-FFF2-40B4-BE49-F238E27FC236}">
                <a16:creationId xmlns:a16="http://schemas.microsoft.com/office/drawing/2014/main" id="{66C133D4-2325-4C5F-22DE-00E9611DC75E}"/>
              </a:ext>
            </a:extLst>
          </p:cNvPr>
          <p:cNvSpPr>
            <a:spLocks noGrp="1"/>
          </p:cNvSpPr>
          <p:nvPr>
            <p:ph type="dt" sz="half" idx="10"/>
          </p:nvPr>
        </p:nvSpPr>
        <p:spPr/>
        <p:txBody>
          <a:bodyPr/>
          <a:lstStyle/>
          <a:p>
            <a:fld id="{0C17D3DF-31FA-4673-80C1-9621E3F4A8A5}" type="datetimeFigureOut">
              <a:rPr lang="fi-FI" smtClean="0"/>
              <a:t>14.8.2024</a:t>
            </a:fld>
            <a:endParaRPr lang="fi-FI"/>
          </a:p>
        </p:txBody>
      </p:sp>
      <p:sp>
        <p:nvSpPr>
          <p:cNvPr id="5" name="Alatunnisteen paikkamerkki 4">
            <a:extLst>
              <a:ext uri="{FF2B5EF4-FFF2-40B4-BE49-F238E27FC236}">
                <a16:creationId xmlns:a16="http://schemas.microsoft.com/office/drawing/2014/main" id="{008F5636-B02D-1B67-8930-A5807B5A70D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D08AC84-B046-414E-2A81-FE848F6D964F}"/>
              </a:ext>
            </a:extLst>
          </p:cNvPr>
          <p:cNvSpPr>
            <a:spLocks noGrp="1"/>
          </p:cNvSpPr>
          <p:nvPr>
            <p:ph type="sldNum" sz="quarter" idx="12"/>
          </p:nvPr>
        </p:nvSpPr>
        <p:spPr/>
        <p:txBody>
          <a:bodyPr/>
          <a:lstStyle/>
          <a:p>
            <a:fld id="{C1D9AD41-807D-4504-A931-0610A41C650C}" type="slidenum">
              <a:rPr lang="fi-FI" smtClean="0"/>
              <a:t>‹#›</a:t>
            </a:fld>
            <a:endParaRPr lang="fi-FI"/>
          </a:p>
        </p:txBody>
      </p:sp>
      <p:pic>
        <p:nvPicPr>
          <p:cNvPr id="20" name="Kuva 19" descr="Kuva, joka sisältää kohteen Fontti, Grafiikka, graafinen suunnittelu, logo&#10;&#10;Kuvaus luotu automaattisesti">
            <a:extLst>
              <a:ext uri="{FF2B5EF4-FFF2-40B4-BE49-F238E27FC236}">
                <a16:creationId xmlns:a16="http://schemas.microsoft.com/office/drawing/2014/main" id="{B0AD809B-B7BB-3536-4C60-E7D4EBACE3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26" y="517954"/>
            <a:ext cx="2746203" cy="1423489"/>
          </a:xfrm>
          <a:prstGeom prst="rect">
            <a:avLst/>
          </a:prstGeom>
        </p:spPr>
      </p:pic>
      <p:pic>
        <p:nvPicPr>
          <p:cNvPr id="22" name="Kuva 21" descr="Kuva, joka sisältää kohteen muotoilu, luovuus&#10;&#10;Kuvaus luotu automaattisesti, matala luotettavuus">
            <a:extLst>
              <a:ext uri="{FF2B5EF4-FFF2-40B4-BE49-F238E27FC236}">
                <a16:creationId xmlns:a16="http://schemas.microsoft.com/office/drawing/2014/main" id="{EFD8123C-404F-A6CB-ED89-DE5D7F4578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27504" y="-844944"/>
            <a:ext cx="6057934" cy="8547887"/>
          </a:xfrm>
          <a:prstGeom prst="rect">
            <a:avLst/>
          </a:prstGeom>
        </p:spPr>
      </p:pic>
    </p:spTree>
    <p:extLst>
      <p:ext uri="{BB962C8B-B14F-4D97-AF65-F5344CB8AC3E}">
        <p14:creationId xmlns:p14="http://schemas.microsoft.com/office/powerpoint/2010/main" val="3079800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71EDE9-9C91-EB33-83F9-8906A7222D7C}"/>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055B5530-8A60-F081-145C-F85A87F24F62}"/>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9B5EA90-141D-6013-FD65-9B078191C23E}"/>
              </a:ext>
            </a:extLst>
          </p:cNvPr>
          <p:cNvSpPr>
            <a:spLocks noGrp="1"/>
          </p:cNvSpPr>
          <p:nvPr>
            <p:ph type="dt" sz="half" idx="10"/>
          </p:nvPr>
        </p:nvSpPr>
        <p:spPr/>
        <p:txBody>
          <a:bodyPr/>
          <a:lstStyle/>
          <a:p>
            <a:fld id="{0C17D3DF-31FA-4673-80C1-9621E3F4A8A5}" type="datetimeFigureOut">
              <a:rPr lang="fi-FI" smtClean="0"/>
              <a:t>14.8.2024</a:t>
            </a:fld>
            <a:endParaRPr lang="fi-FI"/>
          </a:p>
        </p:txBody>
      </p:sp>
      <p:sp>
        <p:nvSpPr>
          <p:cNvPr id="5" name="Alatunnisteen paikkamerkki 4">
            <a:extLst>
              <a:ext uri="{FF2B5EF4-FFF2-40B4-BE49-F238E27FC236}">
                <a16:creationId xmlns:a16="http://schemas.microsoft.com/office/drawing/2014/main" id="{7CD7A3B6-979A-3047-B925-A15EB8ED77B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E982E80-5C4C-6C37-E2B9-CE0150C93EE1}"/>
              </a:ext>
            </a:extLst>
          </p:cNvPr>
          <p:cNvSpPr>
            <a:spLocks noGrp="1"/>
          </p:cNvSpPr>
          <p:nvPr>
            <p:ph type="sldNum" sz="quarter" idx="12"/>
          </p:nvPr>
        </p:nvSpPr>
        <p:spPr/>
        <p:txBody>
          <a:bodyPr/>
          <a:lstStyle/>
          <a:p>
            <a:fld id="{C1D9AD41-807D-4504-A931-0610A41C650C}" type="slidenum">
              <a:rPr lang="fi-FI" smtClean="0"/>
              <a:t>‹#›</a:t>
            </a:fld>
            <a:endParaRPr lang="fi-FI"/>
          </a:p>
        </p:txBody>
      </p:sp>
    </p:spTree>
    <p:extLst>
      <p:ext uri="{BB962C8B-B14F-4D97-AF65-F5344CB8AC3E}">
        <p14:creationId xmlns:p14="http://schemas.microsoft.com/office/powerpoint/2010/main" val="3533305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1C593F7A-1918-ADD7-E2AE-282026B3D4FE}"/>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993A5394-5CFE-08C9-F7B7-FC8E47C2854E}"/>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0F35729-CF33-B0DF-EEC3-080F76BB789E}"/>
              </a:ext>
            </a:extLst>
          </p:cNvPr>
          <p:cNvSpPr>
            <a:spLocks noGrp="1"/>
          </p:cNvSpPr>
          <p:nvPr>
            <p:ph type="dt" sz="half" idx="10"/>
          </p:nvPr>
        </p:nvSpPr>
        <p:spPr/>
        <p:txBody>
          <a:bodyPr/>
          <a:lstStyle/>
          <a:p>
            <a:fld id="{0C17D3DF-31FA-4673-80C1-9621E3F4A8A5}" type="datetimeFigureOut">
              <a:rPr lang="fi-FI" smtClean="0"/>
              <a:t>14.8.2024</a:t>
            </a:fld>
            <a:endParaRPr lang="fi-FI"/>
          </a:p>
        </p:txBody>
      </p:sp>
      <p:sp>
        <p:nvSpPr>
          <p:cNvPr id="5" name="Alatunnisteen paikkamerkki 4">
            <a:extLst>
              <a:ext uri="{FF2B5EF4-FFF2-40B4-BE49-F238E27FC236}">
                <a16:creationId xmlns:a16="http://schemas.microsoft.com/office/drawing/2014/main" id="{2E160EF8-3AA5-FF9C-08C4-650486F3CCD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EB44441B-ADAB-EA36-1C82-0208A6D967EA}"/>
              </a:ext>
            </a:extLst>
          </p:cNvPr>
          <p:cNvSpPr>
            <a:spLocks noGrp="1"/>
          </p:cNvSpPr>
          <p:nvPr>
            <p:ph type="sldNum" sz="quarter" idx="12"/>
          </p:nvPr>
        </p:nvSpPr>
        <p:spPr/>
        <p:txBody>
          <a:bodyPr/>
          <a:lstStyle/>
          <a:p>
            <a:fld id="{C1D9AD41-807D-4504-A931-0610A41C650C}" type="slidenum">
              <a:rPr lang="fi-FI" smtClean="0"/>
              <a:t>‹#›</a:t>
            </a:fld>
            <a:endParaRPr lang="fi-FI"/>
          </a:p>
        </p:txBody>
      </p:sp>
    </p:spTree>
    <p:extLst>
      <p:ext uri="{BB962C8B-B14F-4D97-AF65-F5344CB8AC3E}">
        <p14:creationId xmlns:p14="http://schemas.microsoft.com/office/powerpoint/2010/main" val="2158221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2">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72319355-59C1-9346-86E5-468368CBC934}"/>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19858" b="37187"/>
          <a:stretch/>
        </p:blipFill>
        <p:spPr>
          <a:xfrm rot="10800000">
            <a:off x="0" y="-27225"/>
            <a:ext cx="3674540" cy="2880000"/>
          </a:xfrm>
          <a:prstGeom prst="rect">
            <a:avLst/>
          </a:prstGeom>
        </p:spPr>
      </p:pic>
      <p:pic>
        <p:nvPicPr>
          <p:cNvPr id="13" name="Graphic 12">
            <a:extLst>
              <a:ext uri="{FF2B5EF4-FFF2-40B4-BE49-F238E27FC236}">
                <a16:creationId xmlns:a16="http://schemas.microsoft.com/office/drawing/2014/main" id="{D403C1CE-C5FF-F744-9F70-E86CE1D994F2}"/>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t="3161" r="17523" b="21431"/>
          <a:stretch/>
        </p:blipFill>
        <p:spPr>
          <a:xfrm>
            <a:off x="4680001" y="0"/>
            <a:ext cx="7512000" cy="6868232"/>
          </a:xfrm>
          <a:prstGeom prst="rect">
            <a:avLst/>
          </a:prstGeom>
        </p:spPr>
      </p:pic>
      <p:sp>
        <p:nvSpPr>
          <p:cNvPr id="7" name="Otsikko 1"/>
          <p:cNvSpPr>
            <a:spLocks noGrp="1"/>
          </p:cNvSpPr>
          <p:nvPr userDrawn="1">
            <p:ph type="ctrTitle"/>
          </p:nvPr>
        </p:nvSpPr>
        <p:spPr>
          <a:xfrm>
            <a:off x="768000" y="1508787"/>
            <a:ext cx="7776864" cy="2794037"/>
          </a:xfrm>
        </p:spPr>
        <p:txBody>
          <a:bodyPr anchor="b" anchorCtr="0">
            <a:noAutofit/>
          </a:bodyPr>
          <a:lstStyle>
            <a:lvl1pPr algn="l">
              <a:defRPr sz="5333">
                <a:solidFill>
                  <a:srgbClr val="FFFFFF"/>
                </a:solidFill>
              </a:defRPr>
            </a:lvl1pPr>
          </a:lstStyle>
          <a:p>
            <a:r>
              <a:rPr lang="fi-FI"/>
              <a:t>Muokkaa </a:t>
            </a:r>
            <a:r>
              <a:rPr lang="fi-FI" err="1"/>
              <a:t>perustyyl</a:t>
            </a:r>
            <a:r>
              <a:rPr lang="fi-FI"/>
              <a:t>. </a:t>
            </a:r>
            <a:r>
              <a:rPr lang="fi-FI" err="1"/>
              <a:t>napsautt</a:t>
            </a:r>
            <a:r>
              <a:rPr lang="fi-FI"/>
              <a:t>.</a:t>
            </a:r>
          </a:p>
        </p:txBody>
      </p:sp>
      <p:sp>
        <p:nvSpPr>
          <p:cNvPr id="8" name="Alaotsikko 2"/>
          <p:cNvSpPr>
            <a:spLocks noGrp="1"/>
          </p:cNvSpPr>
          <p:nvPr userDrawn="1">
            <p:ph type="subTitle" idx="1"/>
          </p:nvPr>
        </p:nvSpPr>
        <p:spPr>
          <a:xfrm>
            <a:off x="768000" y="4555341"/>
            <a:ext cx="7776864" cy="889884"/>
          </a:xfrm>
        </p:spPr>
        <p:txBody>
          <a:bodyPr>
            <a:normAutofit/>
          </a:bodyPr>
          <a:lstStyle>
            <a:lvl1pPr marL="0" indent="0" algn="l">
              <a:spcBef>
                <a:spcPts val="0"/>
              </a:spcBef>
              <a:buNone/>
              <a:defRPr sz="240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a:t>
            </a:r>
            <a:r>
              <a:rPr lang="fi-FI" err="1"/>
              <a:t>napsautt</a:t>
            </a:r>
            <a:r>
              <a:rPr lang="fi-FI"/>
              <a:t>.</a:t>
            </a:r>
          </a:p>
        </p:txBody>
      </p:sp>
    </p:spTree>
    <p:extLst>
      <p:ext uri="{BB962C8B-B14F-4D97-AF65-F5344CB8AC3E}">
        <p14:creationId xmlns:p14="http://schemas.microsoft.com/office/powerpoint/2010/main" val="224128997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8" name="Otsikko 7"/>
          <p:cNvSpPr>
            <a:spLocks noGrp="1"/>
          </p:cNvSpPr>
          <p:nvPr userDrawn="1">
            <p:ph type="title"/>
          </p:nvPr>
        </p:nvSpPr>
        <p:spPr>
          <a:xfrm>
            <a:off x="768001" y="432000"/>
            <a:ext cx="10319487" cy="1299027"/>
          </a:xfrm>
        </p:spPr>
        <p:txBody>
          <a:bodyPr/>
          <a:lstStyle>
            <a:lvl1pPr>
              <a:defRPr>
                <a:solidFill>
                  <a:schemeClr val="tx1">
                    <a:lumMod val="85000"/>
                    <a:lumOff val="15000"/>
                  </a:schemeClr>
                </a:solidFill>
              </a:defRPr>
            </a:lvl1pPr>
          </a:lstStyle>
          <a:p>
            <a:r>
              <a:rPr lang="fi-FI"/>
              <a:t>Muokkaa </a:t>
            </a:r>
            <a:r>
              <a:rPr lang="fi-FI" err="1"/>
              <a:t>perustyyl</a:t>
            </a:r>
            <a:r>
              <a:rPr lang="fi-FI"/>
              <a:t>. </a:t>
            </a:r>
            <a:r>
              <a:rPr lang="fi-FI" err="1"/>
              <a:t>napsautt</a:t>
            </a:r>
            <a:r>
              <a:rPr lang="fi-FI"/>
              <a:t>.</a:t>
            </a:r>
          </a:p>
        </p:txBody>
      </p:sp>
      <p:sp>
        <p:nvSpPr>
          <p:cNvPr id="2" name="Päivämäärän paikkamerkki 3">
            <a:extLst>
              <a:ext uri="{FF2B5EF4-FFF2-40B4-BE49-F238E27FC236}">
                <a16:creationId xmlns:a16="http://schemas.microsoft.com/office/drawing/2014/main" id="{E1C9FDC1-EE92-CFA6-0B0C-E88FC06CD955}"/>
              </a:ext>
            </a:extLst>
          </p:cNvPr>
          <p:cNvSpPr>
            <a:spLocks noGrp="1"/>
          </p:cNvSpPr>
          <p:nvPr>
            <p:ph type="dt" sz="half" idx="2"/>
          </p:nvPr>
        </p:nvSpPr>
        <p:spPr>
          <a:xfrm>
            <a:off x="10512491" y="6329213"/>
            <a:ext cx="911424" cy="268139"/>
          </a:xfrm>
          <a:prstGeom prst="rect">
            <a:avLst/>
          </a:prstGeom>
        </p:spPr>
        <p:txBody>
          <a:bodyPr vert="horz" lIns="0" tIns="0" rIns="0" bIns="0" rtlCol="0" anchor="ctr"/>
          <a:lstStyle>
            <a:lvl1pPr algn="l">
              <a:defRPr sz="1000" b="0">
                <a:solidFill>
                  <a:schemeClr val="accent2"/>
                </a:solidFill>
                <a:latin typeface="+mn-lt"/>
              </a:defRPr>
            </a:lvl1pPr>
          </a:lstStyle>
          <a:p>
            <a:endParaRPr lang="fi-FI"/>
          </a:p>
        </p:txBody>
      </p:sp>
      <p:sp>
        <p:nvSpPr>
          <p:cNvPr id="3" name="Dian numeron paikkamerkki 5">
            <a:extLst>
              <a:ext uri="{FF2B5EF4-FFF2-40B4-BE49-F238E27FC236}">
                <a16:creationId xmlns:a16="http://schemas.microsoft.com/office/drawing/2014/main" id="{A6091816-0FAC-E0D6-8BD7-0D63A505C340}"/>
              </a:ext>
            </a:extLst>
          </p:cNvPr>
          <p:cNvSpPr>
            <a:spLocks noGrp="1"/>
          </p:cNvSpPr>
          <p:nvPr>
            <p:ph type="sldNum" sz="quarter" idx="4"/>
          </p:nvPr>
        </p:nvSpPr>
        <p:spPr>
          <a:xfrm>
            <a:off x="11443659" y="6329216"/>
            <a:ext cx="538948" cy="268137"/>
          </a:xfrm>
          <a:prstGeom prst="rect">
            <a:avLst/>
          </a:prstGeom>
        </p:spPr>
        <p:txBody>
          <a:bodyPr rIns="18000" anchor="ctr"/>
          <a:lstStyle>
            <a:lvl1pPr algn="r">
              <a:defRPr sz="1000" b="0">
                <a:solidFill>
                  <a:schemeClr val="accent2"/>
                </a:solidFill>
                <a:latin typeface="+mn-lt"/>
              </a:defRPr>
            </a:lvl1pPr>
          </a:lstStyle>
          <a:p>
            <a:fld id="{1EA1DD0D-7089-48C5-B116-A19F892CF1D9}" type="slidenum">
              <a:rPr lang="fi-FI" smtClean="0"/>
              <a:pPr/>
              <a:t>‹#›</a:t>
            </a:fld>
            <a:endParaRPr lang="fi-FI"/>
          </a:p>
        </p:txBody>
      </p:sp>
      <p:sp>
        <p:nvSpPr>
          <p:cNvPr id="4" name="Alatunnisteen paikkamerkki 4">
            <a:extLst>
              <a:ext uri="{FF2B5EF4-FFF2-40B4-BE49-F238E27FC236}">
                <a16:creationId xmlns:a16="http://schemas.microsoft.com/office/drawing/2014/main" id="{E31BCB47-05A2-60ED-6489-F1A5CC152199}"/>
              </a:ext>
            </a:extLst>
          </p:cNvPr>
          <p:cNvSpPr>
            <a:spLocks noGrp="1"/>
          </p:cNvSpPr>
          <p:nvPr>
            <p:ph type="ftr" sz="quarter" idx="3"/>
          </p:nvPr>
        </p:nvSpPr>
        <p:spPr>
          <a:xfrm>
            <a:off x="768001" y="6339189"/>
            <a:ext cx="3648405" cy="258163"/>
          </a:xfrm>
          <a:prstGeom prst="rect">
            <a:avLst/>
          </a:prstGeom>
        </p:spPr>
        <p:txBody>
          <a:bodyPr/>
          <a:lstStyle>
            <a:lvl1pPr algn="l">
              <a:defRPr sz="1000" b="0">
                <a:solidFill>
                  <a:schemeClr val="accent2"/>
                </a:solidFill>
                <a:latin typeface="+mn-lt"/>
              </a:defRPr>
            </a:lvl1pPr>
          </a:lstStyle>
          <a:p>
            <a:r>
              <a:rPr lang="fi-FI"/>
              <a:t>Huomisen johtajuus | Starttipaketti 2023</a:t>
            </a:r>
          </a:p>
        </p:txBody>
      </p:sp>
    </p:spTree>
    <p:extLst>
      <p:ext uri="{BB962C8B-B14F-4D97-AF65-F5344CB8AC3E}">
        <p14:creationId xmlns:p14="http://schemas.microsoft.com/office/powerpoint/2010/main" val="1604991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Section header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C066F4E-41BD-D8C0-0553-BC0D16151132}"/>
              </a:ext>
            </a:extLst>
          </p:cNvPr>
          <p:cNvSpPr/>
          <p:nvPr userDrawn="1"/>
        </p:nvSpPr>
        <p:spPr>
          <a:xfrm>
            <a:off x="6096000" y="0"/>
            <a:ext cx="6096000" cy="6858000"/>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2" name="Rectangle 1">
            <a:extLst>
              <a:ext uri="{FF2B5EF4-FFF2-40B4-BE49-F238E27FC236}">
                <a16:creationId xmlns:a16="http://schemas.microsoft.com/office/drawing/2014/main" id="{235DB206-C3ED-9240-9E43-E8DDFD8B711C}"/>
              </a:ext>
            </a:extLst>
          </p:cNvPr>
          <p:cNvSpPr/>
          <p:nvPr userDrawn="1"/>
        </p:nvSpPr>
        <p:spPr>
          <a:xfrm>
            <a:off x="9144000" y="0"/>
            <a:ext cx="304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0" name="Otsikko 1"/>
          <p:cNvSpPr>
            <a:spLocks noGrp="1"/>
          </p:cNvSpPr>
          <p:nvPr userDrawn="1">
            <p:ph type="ctrTitle" hasCustomPrompt="1"/>
          </p:nvPr>
        </p:nvSpPr>
        <p:spPr>
          <a:xfrm>
            <a:off x="768001" y="432001"/>
            <a:ext cx="4647025" cy="1299600"/>
          </a:xfrm>
        </p:spPr>
        <p:txBody>
          <a:bodyPr anchor="t" anchorCtr="0">
            <a:noAutofit/>
          </a:bodyPr>
          <a:lstStyle>
            <a:lvl1pPr algn="l">
              <a:defRPr sz="2800">
                <a:solidFill>
                  <a:schemeClr val="tx1"/>
                </a:solidFill>
              </a:defRPr>
            </a:lvl1pPr>
          </a:lstStyle>
          <a:p>
            <a:r>
              <a:rPr lang="fi-FI"/>
              <a:t>Muokkaa </a:t>
            </a:r>
            <a:r>
              <a:rPr lang="fi-FI" err="1"/>
              <a:t>perustyyl</a:t>
            </a:r>
            <a:r>
              <a:rPr lang="fi-FI"/>
              <a:t>. </a:t>
            </a:r>
            <a:r>
              <a:rPr lang="fi-FI" err="1"/>
              <a:t>napsautt</a:t>
            </a:r>
            <a:r>
              <a:rPr lang="fi-FI"/>
              <a:t>.</a:t>
            </a:r>
          </a:p>
        </p:txBody>
      </p:sp>
      <p:sp>
        <p:nvSpPr>
          <p:cNvPr id="11" name="Alaotsikko 2"/>
          <p:cNvSpPr>
            <a:spLocks noGrp="1"/>
          </p:cNvSpPr>
          <p:nvPr userDrawn="1">
            <p:ph type="subTitle" idx="1" hasCustomPrompt="1"/>
          </p:nvPr>
        </p:nvSpPr>
        <p:spPr>
          <a:xfrm>
            <a:off x="768000" y="1882800"/>
            <a:ext cx="4647027" cy="4282504"/>
          </a:xfrm>
        </p:spPr>
        <p:txBody>
          <a:bodyPr>
            <a:noAutofit/>
          </a:bodyPr>
          <a:lstStyle>
            <a:lvl1pPr marL="0" indent="0" algn="l">
              <a:spcBef>
                <a:spcPts val="0"/>
              </a:spcBef>
              <a:buNone/>
              <a:defRPr sz="200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a:t>
            </a:r>
            <a:r>
              <a:rPr lang="fi-FI" err="1"/>
              <a:t>napsautt</a:t>
            </a:r>
            <a:r>
              <a:rPr lang="fi-FI"/>
              <a:t>.</a:t>
            </a:r>
          </a:p>
        </p:txBody>
      </p:sp>
      <p:pic>
        <p:nvPicPr>
          <p:cNvPr id="5" name="Graphic 4" descr="Open quotation mark with solid fill">
            <a:extLst>
              <a:ext uri="{FF2B5EF4-FFF2-40B4-BE49-F238E27FC236}">
                <a16:creationId xmlns:a16="http://schemas.microsoft.com/office/drawing/2014/main" id="{9D595853-414F-6004-D668-C9F1790E5E9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118151" y="954232"/>
            <a:ext cx="933436" cy="933436"/>
          </a:xfrm>
          <a:prstGeom prst="rect">
            <a:avLst/>
          </a:prstGeom>
        </p:spPr>
      </p:pic>
      <p:sp>
        <p:nvSpPr>
          <p:cNvPr id="7" name="Päivämäärän paikkamerkki 3">
            <a:extLst>
              <a:ext uri="{FF2B5EF4-FFF2-40B4-BE49-F238E27FC236}">
                <a16:creationId xmlns:a16="http://schemas.microsoft.com/office/drawing/2014/main" id="{D4BF482E-B133-876A-E73B-B2401E36646C}"/>
              </a:ext>
            </a:extLst>
          </p:cNvPr>
          <p:cNvSpPr>
            <a:spLocks noGrp="1"/>
          </p:cNvSpPr>
          <p:nvPr>
            <p:ph type="dt" sz="half" idx="2"/>
          </p:nvPr>
        </p:nvSpPr>
        <p:spPr>
          <a:xfrm>
            <a:off x="10512491" y="6329213"/>
            <a:ext cx="911424" cy="268139"/>
          </a:xfrm>
          <a:prstGeom prst="rect">
            <a:avLst/>
          </a:prstGeom>
        </p:spPr>
        <p:txBody>
          <a:bodyPr vert="horz" lIns="0" tIns="0" rIns="0" bIns="0" rtlCol="0" anchor="ctr"/>
          <a:lstStyle>
            <a:lvl1pPr algn="l">
              <a:defRPr sz="1000" b="0">
                <a:solidFill>
                  <a:schemeClr val="bg1"/>
                </a:solidFill>
                <a:latin typeface="+mn-lt"/>
              </a:defRPr>
            </a:lvl1pPr>
          </a:lstStyle>
          <a:p>
            <a:endParaRPr lang="fi-FI"/>
          </a:p>
        </p:txBody>
      </p:sp>
      <p:sp>
        <p:nvSpPr>
          <p:cNvPr id="8" name="Dian numeron paikkamerkki 5">
            <a:extLst>
              <a:ext uri="{FF2B5EF4-FFF2-40B4-BE49-F238E27FC236}">
                <a16:creationId xmlns:a16="http://schemas.microsoft.com/office/drawing/2014/main" id="{8AB79289-BD4E-848F-7416-45A3C87FDAC1}"/>
              </a:ext>
            </a:extLst>
          </p:cNvPr>
          <p:cNvSpPr>
            <a:spLocks noGrp="1"/>
          </p:cNvSpPr>
          <p:nvPr>
            <p:ph type="sldNum" sz="quarter" idx="4"/>
          </p:nvPr>
        </p:nvSpPr>
        <p:spPr>
          <a:xfrm>
            <a:off x="11443659" y="6329216"/>
            <a:ext cx="538948" cy="268137"/>
          </a:xfrm>
          <a:prstGeom prst="rect">
            <a:avLst/>
          </a:prstGeom>
        </p:spPr>
        <p:txBody>
          <a:bodyPr rIns="18000" anchor="ctr"/>
          <a:lstStyle>
            <a:lvl1pPr algn="r">
              <a:defRPr sz="1000" b="0">
                <a:solidFill>
                  <a:schemeClr val="bg1"/>
                </a:solidFill>
                <a:latin typeface="+mn-lt"/>
              </a:defRPr>
            </a:lvl1pPr>
          </a:lstStyle>
          <a:p>
            <a:fld id="{1EA1DD0D-7089-48C5-B116-A19F892CF1D9}" type="slidenum">
              <a:rPr lang="fi-FI" smtClean="0"/>
              <a:pPr/>
              <a:t>‹#›</a:t>
            </a:fld>
            <a:endParaRPr lang="fi-FI"/>
          </a:p>
        </p:txBody>
      </p:sp>
      <p:sp>
        <p:nvSpPr>
          <p:cNvPr id="9" name="Alatunnisteen paikkamerkki 4">
            <a:extLst>
              <a:ext uri="{FF2B5EF4-FFF2-40B4-BE49-F238E27FC236}">
                <a16:creationId xmlns:a16="http://schemas.microsoft.com/office/drawing/2014/main" id="{C8DEF2B9-0A86-B2D9-BD67-56BD93387757}"/>
              </a:ext>
            </a:extLst>
          </p:cNvPr>
          <p:cNvSpPr>
            <a:spLocks noGrp="1"/>
          </p:cNvSpPr>
          <p:nvPr>
            <p:ph type="ftr" sz="quarter" idx="3"/>
          </p:nvPr>
        </p:nvSpPr>
        <p:spPr>
          <a:xfrm>
            <a:off x="768001" y="6339189"/>
            <a:ext cx="3648405" cy="258163"/>
          </a:xfrm>
          <a:prstGeom prst="rect">
            <a:avLst/>
          </a:prstGeom>
        </p:spPr>
        <p:txBody>
          <a:bodyPr/>
          <a:lstStyle>
            <a:lvl1pPr algn="l">
              <a:defRPr sz="1000" b="0">
                <a:solidFill>
                  <a:schemeClr val="accent2"/>
                </a:solidFill>
                <a:latin typeface="+mn-lt"/>
              </a:defRPr>
            </a:lvl1pPr>
          </a:lstStyle>
          <a:p>
            <a:r>
              <a:rPr lang="fi-FI"/>
              <a:t>Huomisen johtajuus | Starttipaketti 2023</a:t>
            </a:r>
          </a:p>
        </p:txBody>
      </p:sp>
      <p:pic>
        <p:nvPicPr>
          <p:cNvPr id="4" name="Graphic 3" descr="Chat with solid fill">
            <a:extLst>
              <a:ext uri="{FF2B5EF4-FFF2-40B4-BE49-F238E27FC236}">
                <a16:creationId xmlns:a16="http://schemas.microsoft.com/office/drawing/2014/main" id="{C4EEF89D-7DD0-35F6-BDFB-2068B0226E9D}"/>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347771" y="1038606"/>
            <a:ext cx="844193" cy="844193"/>
          </a:xfrm>
          <a:prstGeom prst="rect">
            <a:avLst/>
          </a:prstGeom>
        </p:spPr>
      </p:pic>
    </p:spTree>
    <p:extLst>
      <p:ext uri="{BB962C8B-B14F-4D97-AF65-F5344CB8AC3E}">
        <p14:creationId xmlns:p14="http://schemas.microsoft.com/office/powerpoint/2010/main" val="3744550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Sisällön paikkamerkki 2"/>
          <p:cNvSpPr>
            <a:spLocks noGrp="1"/>
          </p:cNvSpPr>
          <p:nvPr userDrawn="1">
            <p:ph idx="1"/>
          </p:nvPr>
        </p:nvSpPr>
        <p:spPr>
          <a:xfrm>
            <a:off x="768002" y="3531156"/>
            <a:ext cx="2136434" cy="2820220"/>
          </a:xfrm>
          <a:solidFill>
            <a:schemeClr val="bg1"/>
          </a:solidFill>
        </p:spPr>
        <p:txBody>
          <a:bodyPr/>
          <a:lstStyle>
            <a:lvl1pPr marL="0" indent="0">
              <a:buNone/>
              <a:defRPr sz="1400"/>
            </a:lvl1pPr>
            <a:lvl2pPr>
              <a:defRPr sz="1400"/>
            </a:lvl2pPr>
            <a:lvl3pPr>
              <a:defRPr sz="1400"/>
            </a:lvl3pPr>
            <a:lvl4pPr>
              <a:defRPr sz="1400"/>
            </a:lvl4pPr>
            <a:lvl5pPr>
              <a:defRPr sz="14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8" name="Otsikko 7"/>
          <p:cNvSpPr>
            <a:spLocks noGrp="1"/>
          </p:cNvSpPr>
          <p:nvPr>
            <p:ph type="title" hasCustomPrompt="1"/>
          </p:nvPr>
        </p:nvSpPr>
        <p:spPr>
          <a:xfrm>
            <a:off x="768001" y="432000"/>
            <a:ext cx="10319487" cy="1299027"/>
          </a:xfrm>
        </p:spPr>
        <p:txBody>
          <a:bodyPr/>
          <a:lstStyle>
            <a:lvl1pPr>
              <a:defRPr>
                <a:solidFill>
                  <a:schemeClr val="tx1">
                    <a:lumMod val="85000"/>
                    <a:lumOff val="15000"/>
                  </a:schemeClr>
                </a:solidFill>
              </a:defRPr>
            </a:lvl1pPr>
          </a:lstStyle>
          <a:p>
            <a:r>
              <a:rPr lang="fi-FI"/>
              <a:t>Johtamisen motivaatiokartta</a:t>
            </a:r>
          </a:p>
        </p:txBody>
      </p:sp>
      <p:sp>
        <p:nvSpPr>
          <p:cNvPr id="2" name="Sisällön paikkamerkki 2">
            <a:extLst>
              <a:ext uri="{FF2B5EF4-FFF2-40B4-BE49-F238E27FC236}">
                <a16:creationId xmlns:a16="http://schemas.microsoft.com/office/drawing/2014/main" id="{CF255169-FC05-CE2B-CFA4-F81FE367F4C7}"/>
              </a:ext>
            </a:extLst>
          </p:cNvPr>
          <p:cNvSpPr>
            <a:spLocks noGrp="1"/>
          </p:cNvSpPr>
          <p:nvPr>
            <p:ph idx="10"/>
          </p:nvPr>
        </p:nvSpPr>
        <p:spPr>
          <a:xfrm>
            <a:off x="2973823" y="3531156"/>
            <a:ext cx="2136434" cy="2820220"/>
          </a:xfrm>
          <a:solidFill>
            <a:schemeClr val="bg1"/>
          </a:solidFill>
        </p:spPr>
        <p:txBody>
          <a:bodyPr/>
          <a:lstStyle>
            <a:lvl1pPr marL="0" indent="0">
              <a:buNone/>
              <a:defRPr sz="1400"/>
            </a:lvl1pPr>
            <a:lvl2pPr>
              <a:defRPr sz="1400"/>
            </a:lvl2pPr>
            <a:lvl3pPr>
              <a:defRPr sz="1400"/>
            </a:lvl3pPr>
            <a:lvl4pPr>
              <a:defRPr sz="1400"/>
            </a:lvl4pPr>
            <a:lvl5pPr>
              <a:defRPr sz="14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2">
            <a:extLst>
              <a:ext uri="{FF2B5EF4-FFF2-40B4-BE49-F238E27FC236}">
                <a16:creationId xmlns:a16="http://schemas.microsoft.com/office/drawing/2014/main" id="{A1AC467C-4CB1-58C7-520A-4279C86E067C}"/>
              </a:ext>
            </a:extLst>
          </p:cNvPr>
          <p:cNvSpPr>
            <a:spLocks noGrp="1"/>
          </p:cNvSpPr>
          <p:nvPr>
            <p:ph idx="11"/>
          </p:nvPr>
        </p:nvSpPr>
        <p:spPr>
          <a:xfrm>
            <a:off x="5179644" y="3531156"/>
            <a:ext cx="2136434" cy="2820220"/>
          </a:xfrm>
          <a:solidFill>
            <a:schemeClr val="bg1"/>
          </a:solidFill>
        </p:spPr>
        <p:txBody>
          <a:bodyPr/>
          <a:lstStyle>
            <a:lvl1pPr marL="0" indent="0">
              <a:buNone/>
              <a:defRPr sz="1400"/>
            </a:lvl1pPr>
            <a:lvl2pPr>
              <a:defRPr sz="1400"/>
            </a:lvl2pPr>
            <a:lvl3pPr>
              <a:defRPr sz="1400"/>
            </a:lvl3pPr>
            <a:lvl4pPr>
              <a:defRPr sz="1400"/>
            </a:lvl4pPr>
            <a:lvl5pPr>
              <a:defRPr sz="14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Sisällön paikkamerkki 2">
            <a:extLst>
              <a:ext uri="{FF2B5EF4-FFF2-40B4-BE49-F238E27FC236}">
                <a16:creationId xmlns:a16="http://schemas.microsoft.com/office/drawing/2014/main" id="{5C1CD6B1-C0DF-FA16-1841-B48755A29EAA}"/>
              </a:ext>
            </a:extLst>
          </p:cNvPr>
          <p:cNvSpPr>
            <a:spLocks noGrp="1"/>
          </p:cNvSpPr>
          <p:nvPr>
            <p:ph idx="12"/>
          </p:nvPr>
        </p:nvSpPr>
        <p:spPr>
          <a:xfrm>
            <a:off x="7385465" y="3531156"/>
            <a:ext cx="2136434" cy="2820220"/>
          </a:xfrm>
          <a:solidFill>
            <a:schemeClr val="bg1"/>
          </a:solidFill>
        </p:spPr>
        <p:txBody>
          <a:bodyPr/>
          <a:lstStyle>
            <a:lvl1pPr marL="0" indent="0">
              <a:buNone/>
              <a:defRPr sz="1400"/>
            </a:lvl1pPr>
            <a:lvl2pPr>
              <a:defRPr sz="1400"/>
            </a:lvl2pPr>
            <a:lvl3pPr>
              <a:defRPr sz="1400"/>
            </a:lvl3pPr>
            <a:lvl4pPr>
              <a:defRPr sz="1400"/>
            </a:lvl4pPr>
            <a:lvl5pPr>
              <a:defRPr sz="14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Sisällön paikkamerkki 2">
            <a:extLst>
              <a:ext uri="{FF2B5EF4-FFF2-40B4-BE49-F238E27FC236}">
                <a16:creationId xmlns:a16="http://schemas.microsoft.com/office/drawing/2014/main" id="{B033A7F4-FCEF-9FD9-F056-F014C7BD8DEA}"/>
              </a:ext>
            </a:extLst>
          </p:cNvPr>
          <p:cNvSpPr>
            <a:spLocks noGrp="1"/>
          </p:cNvSpPr>
          <p:nvPr>
            <p:ph idx="13"/>
          </p:nvPr>
        </p:nvSpPr>
        <p:spPr>
          <a:xfrm>
            <a:off x="9625980" y="3508724"/>
            <a:ext cx="2136434" cy="2820220"/>
          </a:xfrm>
          <a:solidFill>
            <a:schemeClr val="bg1"/>
          </a:solidFill>
        </p:spPr>
        <p:txBody>
          <a:bodyPr/>
          <a:lstStyle>
            <a:lvl1pPr marL="0" indent="0">
              <a:buNone/>
              <a:defRPr sz="1400"/>
            </a:lvl1pPr>
            <a:lvl2pPr>
              <a:defRPr sz="1400"/>
            </a:lvl2pPr>
            <a:lvl3pPr>
              <a:defRPr sz="1400"/>
            </a:lvl3pPr>
            <a:lvl4pPr>
              <a:defRPr sz="1400"/>
            </a:lvl4pPr>
            <a:lvl5pPr>
              <a:defRPr sz="14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0" name="Rounded Rectangle 9">
            <a:extLst>
              <a:ext uri="{FF2B5EF4-FFF2-40B4-BE49-F238E27FC236}">
                <a16:creationId xmlns:a16="http://schemas.microsoft.com/office/drawing/2014/main" id="{2579867A-601A-D652-9A9A-379D1057A0D5}"/>
              </a:ext>
            </a:extLst>
          </p:cNvPr>
          <p:cNvSpPr/>
          <p:nvPr userDrawn="1"/>
        </p:nvSpPr>
        <p:spPr>
          <a:xfrm>
            <a:off x="837387" y="2188333"/>
            <a:ext cx="2136435" cy="333002"/>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ts val="0"/>
              </a:spcBef>
              <a:spcAft>
                <a:spcPts val="600"/>
              </a:spcAft>
              <a:buFont typeface="+mj-lt"/>
              <a:buNone/>
            </a:pPr>
            <a:r>
              <a:rPr lang="fi-FI" sz="1100" b="1" dirty="0">
                <a:solidFill>
                  <a:schemeClr val="accent4"/>
                </a:solidFill>
              </a:rPr>
              <a:t>1. Motivaatiotekijät</a:t>
            </a:r>
            <a:endParaRPr lang="fi-FI" sz="1100" b="0" i="0" dirty="0">
              <a:solidFill>
                <a:schemeClr val="accent4"/>
              </a:solidFill>
              <a:effectLst/>
            </a:endParaRPr>
          </a:p>
        </p:txBody>
      </p:sp>
      <p:sp>
        <p:nvSpPr>
          <p:cNvPr id="13" name="Rounded Rectangle 12">
            <a:extLst>
              <a:ext uri="{FF2B5EF4-FFF2-40B4-BE49-F238E27FC236}">
                <a16:creationId xmlns:a16="http://schemas.microsoft.com/office/drawing/2014/main" id="{60006B8C-0EBA-3E41-6ADA-2F6F09032DDE}"/>
              </a:ext>
            </a:extLst>
          </p:cNvPr>
          <p:cNvSpPr/>
          <p:nvPr userDrawn="1"/>
        </p:nvSpPr>
        <p:spPr>
          <a:xfrm>
            <a:off x="3043208" y="2188333"/>
            <a:ext cx="2136435" cy="333002"/>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ts val="0"/>
              </a:spcBef>
              <a:spcAft>
                <a:spcPts val="600"/>
              </a:spcAft>
              <a:buFont typeface="+mj-lt"/>
              <a:buNone/>
            </a:pPr>
            <a:r>
              <a:rPr lang="fi-FI" sz="1100" b="1">
                <a:solidFill>
                  <a:schemeClr val="accent4"/>
                </a:solidFill>
              </a:rPr>
              <a:t>2. Tavoitteet</a:t>
            </a:r>
            <a:endParaRPr lang="fi-FI" sz="1100" b="0" i="0" u="none" strike="noStrike">
              <a:solidFill>
                <a:schemeClr val="accent4"/>
              </a:solidFill>
              <a:effectLst/>
            </a:endParaRPr>
          </a:p>
        </p:txBody>
      </p:sp>
      <p:sp>
        <p:nvSpPr>
          <p:cNvPr id="14" name="Rounded Rectangle 13">
            <a:extLst>
              <a:ext uri="{FF2B5EF4-FFF2-40B4-BE49-F238E27FC236}">
                <a16:creationId xmlns:a16="http://schemas.microsoft.com/office/drawing/2014/main" id="{B3E1BA08-64BA-F8A9-9E01-8951781B130F}"/>
              </a:ext>
            </a:extLst>
          </p:cNvPr>
          <p:cNvSpPr/>
          <p:nvPr userDrawn="1"/>
        </p:nvSpPr>
        <p:spPr>
          <a:xfrm>
            <a:off x="5249029" y="2188333"/>
            <a:ext cx="2136435" cy="333002"/>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ts val="0"/>
              </a:spcBef>
              <a:spcAft>
                <a:spcPts val="600"/>
              </a:spcAft>
              <a:buFont typeface="+mj-lt"/>
              <a:buNone/>
            </a:pPr>
            <a:r>
              <a:rPr lang="fi-FI" sz="1100" b="1">
                <a:solidFill>
                  <a:schemeClr val="accent4"/>
                </a:solidFill>
              </a:rPr>
              <a:t>3. Vahvuudet</a:t>
            </a:r>
            <a:endParaRPr lang="fi-FI" sz="1100" b="0" i="0" u="none" strike="noStrike">
              <a:solidFill>
                <a:schemeClr val="accent4"/>
              </a:solidFill>
              <a:effectLst/>
            </a:endParaRPr>
          </a:p>
        </p:txBody>
      </p:sp>
      <p:sp>
        <p:nvSpPr>
          <p:cNvPr id="15" name="Rounded Rectangle 14">
            <a:extLst>
              <a:ext uri="{FF2B5EF4-FFF2-40B4-BE49-F238E27FC236}">
                <a16:creationId xmlns:a16="http://schemas.microsoft.com/office/drawing/2014/main" id="{7F527377-58E5-C875-FA2B-AD642367F1E0}"/>
              </a:ext>
            </a:extLst>
          </p:cNvPr>
          <p:cNvSpPr/>
          <p:nvPr userDrawn="1"/>
        </p:nvSpPr>
        <p:spPr>
          <a:xfrm>
            <a:off x="7420157" y="2188333"/>
            <a:ext cx="2136435" cy="333002"/>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ts val="0"/>
              </a:spcBef>
              <a:spcAft>
                <a:spcPts val="600"/>
              </a:spcAft>
              <a:buFont typeface="+mj-lt"/>
              <a:buNone/>
            </a:pPr>
            <a:r>
              <a:rPr lang="fi-FI" sz="1100" b="1">
                <a:solidFill>
                  <a:schemeClr val="accent4"/>
                </a:solidFill>
              </a:rPr>
              <a:t>4. Arjen tekijät</a:t>
            </a:r>
            <a:endParaRPr lang="fi-FI" sz="1100">
              <a:solidFill>
                <a:schemeClr val="accent4"/>
              </a:solidFill>
            </a:endParaRPr>
          </a:p>
        </p:txBody>
      </p:sp>
      <p:sp>
        <p:nvSpPr>
          <p:cNvPr id="16" name="Rounded Rectangle 15">
            <a:extLst>
              <a:ext uri="{FF2B5EF4-FFF2-40B4-BE49-F238E27FC236}">
                <a16:creationId xmlns:a16="http://schemas.microsoft.com/office/drawing/2014/main" id="{D11293B6-76B1-7D48-7709-F266925F6A10}"/>
              </a:ext>
            </a:extLst>
          </p:cNvPr>
          <p:cNvSpPr/>
          <p:nvPr userDrawn="1"/>
        </p:nvSpPr>
        <p:spPr>
          <a:xfrm>
            <a:off x="9591286" y="2210765"/>
            <a:ext cx="2136435" cy="333002"/>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ts val="0"/>
              </a:spcBef>
              <a:spcAft>
                <a:spcPts val="600"/>
              </a:spcAft>
              <a:buFont typeface="+mj-lt"/>
              <a:buNone/>
            </a:pPr>
            <a:r>
              <a:rPr lang="fi-FI" sz="1100" b="1">
                <a:solidFill>
                  <a:schemeClr val="accent4"/>
                </a:solidFill>
              </a:rPr>
              <a:t>5. Johtajuuslupaus</a:t>
            </a:r>
            <a:endParaRPr lang="fi-FI" sz="1100">
              <a:solidFill>
                <a:schemeClr val="accent4"/>
              </a:solidFill>
            </a:endParaRPr>
          </a:p>
        </p:txBody>
      </p:sp>
      <p:sp>
        <p:nvSpPr>
          <p:cNvPr id="22" name="Rectangle 21">
            <a:extLst>
              <a:ext uri="{FF2B5EF4-FFF2-40B4-BE49-F238E27FC236}">
                <a16:creationId xmlns:a16="http://schemas.microsoft.com/office/drawing/2014/main" id="{DE0B178B-6144-AE0F-5BF7-7C971F30D53F}"/>
              </a:ext>
            </a:extLst>
          </p:cNvPr>
          <p:cNvSpPr/>
          <p:nvPr userDrawn="1"/>
        </p:nvSpPr>
        <p:spPr>
          <a:xfrm>
            <a:off x="837387" y="2572763"/>
            <a:ext cx="2136435" cy="1157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t"/>
          <a:lstStyle/>
          <a:p>
            <a:pPr algn="l" rtl="0" fontAlgn="base">
              <a:spcBef>
                <a:spcPts val="0"/>
              </a:spcBef>
              <a:spcAft>
                <a:spcPts val="600"/>
              </a:spcAft>
              <a:buFont typeface="+mj-lt"/>
              <a:buNone/>
            </a:pPr>
            <a:r>
              <a:rPr lang="fi-FI" sz="950" b="0" i="0" u="none" strike="noStrike" dirty="0">
                <a:solidFill>
                  <a:srgbClr val="000000"/>
                </a:solidFill>
                <a:effectLst/>
                <a:latin typeface="+mn-lt"/>
              </a:rPr>
              <a:t>Mieti omaa polkuasi johtajana; </a:t>
            </a:r>
            <a:br>
              <a:rPr lang="fi-FI" sz="950" b="0" i="0" u="none" strike="noStrike" dirty="0">
                <a:solidFill>
                  <a:srgbClr val="000000"/>
                </a:solidFill>
                <a:effectLst/>
                <a:latin typeface="+mn-lt"/>
              </a:rPr>
            </a:br>
            <a:r>
              <a:rPr lang="fi-FI" sz="950" b="0" i="0" u="none" strike="noStrike" dirty="0">
                <a:solidFill>
                  <a:srgbClr val="000000"/>
                </a:solidFill>
                <a:effectLst/>
                <a:latin typeface="+mn-lt"/>
              </a:rPr>
              <a:t>oletko päätynyt nykyiseen rooliisi</a:t>
            </a:r>
            <a:r>
              <a:rPr lang="fi-FI" sz="950" dirty="0">
                <a:solidFill>
                  <a:srgbClr val="000000"/>
                </a:solidFill>
                <a:latin typeface="+mn-lt"/>
              </a:rPr>
              <a:t> sattuman kautta vai oletko tietoisesti hakeutunut johtajan rooliin? Mikä sinua motivoi johtajuudessa?</a:t>
            </a:r>
            <a:endParaRPr lang="fi-FI" sz="950" b="0" i="0" dirty="0">
              <a:solidFill>
                <a:srgbClr val="000000"/>
              </a:solidFill>
              <a:effectLst/>
              <a:latin typeface="+mn-lt"/>
            </a:endParaRPr>
          </a:p>
        </p:txBody>
      </p:sp>
      <p:sp>
        <p:nvSpPr>
          <p:cNvPr id="23" name="Rectangle 22">
            <a:extLst>
              <a:ext uri="{FF2B5EF4-FFF2-40B4-BE49-F238E27FC236}">
                <a16:creationId xmlns:a16="http://schemas.microsoft.com/office/drawing/2014/main" id="{2D863CE4-BFB6-52D7-8A32-0224F001A56F}"/>
              </a:ext>
            </a:extLst>
          </p:cNvPr>
          <p:cNvSpPr/>
          <p:nvPr userDrawn="1"/>
        </p:nvSpPr>
        <p:spPr>
          <a:xfrm>
            <a:off x="3043208" y="2572763"/>
            <a:ext cx="2136435" cy="1157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t"/>
          <a:lstStyle/>
          <a:p>
            <a:pPr algn="l" rtl="0" fontAlgn="base">
              <a:spcBef>
                <a:spcPts val="0"/>
              </a:spcBef>
              <a:spcAft>
                <a:spcPts val="600"/>
              </a:spcAft>
              <a:buFont typeface="+mj-lt"/>
              <a:buNone/>
            </a:pPr>
            <a:r>
              <a:rPr lang="fi-FI" sz="950" b="0" i="0" u="none" strike="noStrike">
                <a:solidFill>
                  <a:srgbClr val="000000"/>
                </a:solidFill>
                <a:effectLst/>
                <a:latin typeface="+mn-lt"/>
              </a:rPr>
              <a:t>Mitä johtajuus sinulle tarkoittaa? Millaista johtajuutta sinä haluat omalla esimerkilläsi edistää?</a:t>
            </a:r>
          </a:p>
        </p:txBody>
      </p:sp>
      <p:sp>
        <p:nvSpPr>
          <p:cNvPr id="24" name="Rectangle 23">
            <a:extLst>
              <a:ext uri="{FF2B5EF4-FFF2-40B4-BE49-F238E27FC236}">
                <a16:creationId xmlns:a16="http://schemas.microsoft.com/office/drawing/2014/main" id="{EFE36A5E-BE2C-1CE9-76F8-1857EDCCDDF0}"/>
              </a:ext>
            </a:extLst>
          </p:cNvPr>
          <p:cNvSpPr/>
          <p:nvPr userDrawn="1"/>
        </p:nvSpPr>
        <p:spPr>
          <a:xfrm>
            <a:off x="5249029" y="2572763"/>
            <a:ext cx="2136435" cy="1157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t"/>
          <a:lstStyle/>
          <a:p>
            <a:pPr algn="l" rtl="0" fontAlgn="base">
              <a:spcBef>
                <a:spcPts val="0"/>
              </a:spcBef>
              <a:spcAft>
                <a:spcPts val="600"/>
              </a:spcAft>
              <a:buFont typeface="+mj-lt"/>
              <a:buNone/>
            </a:pPr>
            <a:r>
              <a:rPr lang="fi-FI" sz="950" b="0" i="0" u="none" strike="noStrike">
                <a:solidFill>
                  <a:srgbClr val="000000"/>
                </a:solidFill>
                <a:effectLst/>
                <a:latin typeface="+mn-lt"/>
              </a:rPr>
              <a:t>Mieti omaa persoonaasi ja omia vahvuuksiasi, miten hyvin pääset hyödyntämään niitä </a:t>
            </a:r>
            <a:r>
              <a:rPr lang="fi-FI" sz="950">
                <a:solidFill>
                  <a:srgbClr val="000000"/>
                </a:solidFill>
                <a:latin typeface="+mn-lt"/>
              </a:rPr>
              <a:t>omassa </a:t>
            </a:r>
            <a:r>
              <a:rPr lang="fi-FI" sz="950" b="0" i="0" u="none" strike="noStrike">
                <a:solidFill>
                  <a:srgbClr val="000000"/>
                </a:solidFill>
                <a:effectLst/>
                <a:latin typeface="+mn-lt"/>
              </a:rPr>
              <a:t>roolissasi?</a:t>
            </a:r>
          </a:p>
        </p:txBody>
      </p:sp>
      <p:sp>
        <p:nvSpPr>
          <p:cNvPr id="25" name="Rectangle 24">
            <a:extLst>
              <a:ext uri="{FF2B5EF4-FFF2-40B4-BE49-F238E27FC236}">
                <a16:creationId xmlns:a16="http://schemas.microsoft.com/office/drawing/2014/main" id="{274C992E-0730-9A58-8B14-31D2B7FEC9B2}"/>
              </a:ext>
            </a:extLst>
          </p:cNvPr>
          <p:cNvSpPr/>
          <p:nvPr userDrawn="1"/>
        </p:nvSpPr>
        <p:spPr>
          <a:xfrm>
            <a:off x="7420157" y="2595195"/>
            <a:ext cx="2136435" cy="1157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t"/>
          <a:lstStyle/>
          <a:p>
            <a:pPr algn="l" rtl="0" fontAlgn="base">
              <a:spcBef>
                <a:spcPts val="0"/>
              </a:spcBef>
              <a:spcAft>
                <a:spcPts val="600"/>
              </a:spcAft>
              <a:buFont typeface="+mj-lt"/>
              <a:buNone/>
            </a:pPr>
            <a:r>
              <a:rPr lang="fi-FI" sz="950">
                <a:solidFill>
                  <a:srgbClr val="000000"/>
                </a:solidFill>
                <a:latin typeface="+mn-lt"/>
              </a:rPr>
              <a:t>Millaiset asiat tuovat arkeesi energiaa ja toisaalta, mitkä asiat kuormittavat ja kuluttavat voimavaroja? Ovatko kuormitustekijät ja palautuminen tasapainossa?</a:t>
            </a:r>
          </a:p>
        </p:txBody>
      </p:sp>
      <p:sp>
        <p:nvSpPr>
          <p:cNvPr id="26" name="Rectangle 25">
            <a:extLst>
              <a:ext uri="{FF2B5EF4-FFF2-40B4-BE49-F238E27FC236}">
                <a16:creationId xmlns:a16="http://schemas.microsoft.com/office/drawing/2014/main" id="{C51E5582-7106-F861-7232-3965CA81A385}"/>
              </a:ext>
            </a:extLst>
          </p:cNvPr>
          <p:cNvSpPr/>
          <p:nvPr userDrawn="1"/>
        </p:nvSpPr>
        <p:spPr>
          <a:xfrm>
            <a:off x="9591286" y="2595195"/>
            <a:ext cx="2136435" cy="1157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t"/>
          <a:lstStyle/>
          <a:p>
            <a:pPr algn="l" rtl="0" fontAlgn="base">
              <a:spcBef>
                <a:spcPts val="0"/>
              </a:spcBef>
              <a:spcAft>
                <a:spcPts val="600"/>
              </a:spcAft>
              <a:buFont typeface="+mj-lt"/>
              <a:buNone/>
            </a:pPr>
            <a:r>
              <a:rPr lang="fi-FI" sz="950" b="0" i="0">
                <a:solidFill>
                  <a:srgbClr val="000000"/>
                </a:solidFill>
                <a:effectLst/>
                <a:latin typeface="+mn-lt"/>
              </a:rPr>
              <a:t>Miten johtaja</a:t>
            </a:r>
            <a:r>
              <a:rPr lang="fi-FI" sz="950">
                <a:solidFill>
                  <a:srgbClr val="000000"/>
                </a:solidFill>
                <a:latin typeface="+mn-lt"/>
              </a:rPr>
              <a:t>na varmistat, että tiimilläsi on edellytykset onnistua? </a:t>
            </a:r>
            <a:r>
              <a:rPr lang="fi-FI" sz="950" b="0" i="0">
                <a:solidFill>
                  <a:srgbClr val="000000"/>
                </a:solidFill>
                <a:effectLst/>
                <a:latin typeface="+mn-lt"/>
              </a:rPr>
              <a:t>Millainen on sinun johtamisen palvelulupaus omalle tiimillesi?</a:t>
            </a:r>
            <a:endParaRPr lang="fi-FI" sz="950">
              <a:latin typeface="+mn-lt"/>
            </a:endParaRPr>
          </a:p>
        </p:txBody>
      </p:sp>
      <p:cxnSp>
        <p:nvCxnSpPr>
          <p:cNvPr id="28" name="Straight Connector 27">
            <a:extLst>
              <a:ext uri="{FF2B5EF4-FFF2-40B4-BE49-F238E27FC236}">
                <a16:creationId xmlns:a16="http://schemas.microsoft.com/office/drawing/2014/main" id="{AC901D3D-C425-6AA7-D4E0-31E7585CAEC3}"/>
              </a:ext>
            </a:extLst>
          </p:cNvPr>
          <p:cNvCxnSpPr>
            <a:cxnSpLocks/>
          </p:cNvCxnSpPr>
          <p:nvPr userDrawn="1"/>
        </p:nvCxnSpPr>
        <p:spPr>
          <a:xfrm>
            <a:off x="2939129" y="2262846"/>
            <a:ext cx="0" cy="4104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CF9F8A7-3EBC-92B7-9374-D863933EA46C}"/>
              </a:ext>
            </a:extLst>
          </p:cNvPr>
          <p:cNvCxnSpPr>
            <a:cxnSpLocks/>
          </p:cNvCxnSpPr>
          <p:nvPr userDrawn="1"/>
        </p:nvCxnSpPr>
        <p:spPr>
          <a:xfrm>
            <a:off x="5144950" y="2262846"/>
            <a:ext cx="0" cy="4104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62AA98E-8AF0-E089-2F8B-993C6F9575CE}"/>
              </a:ext>
            </a:extLst>
          </p:cNvPr>
          <p:cNvCxnSpPr>
            <a:cxnSpLocks/>
          </p:cNvCxnSpPr>
          <p:nvPr userDrawn="1"/>
        </p:nvCxnSpPr>
        <p:spPr>
          <a:xfrm>
            <a:off x="7350771" y="2262846"/>
            <a:ext cx="0" cy="4104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0E0018-D443-173C-40D4-7B2C65944C47}"/>
              </a:ext>
            </a:extLst>
          </p:cNvPr>
          <p:cNvCxnSpPr>
            <a:cxnSpLocks/>
          </p:cNvCxnSpPr>
          <p:nvPr userDrawn="1"/>
        </p:nvCxnSpPr>
        <p:spPr>
          <a:xfrm>
            <a:off x="9556592" y="2262846"/>
            <a:ext cx="0" cy="4104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747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Sisällön paikkamerkki 2"/>
          <p:cNvSpPr>
            <a:spLocks noGrp="1"/>
          </p:cNvSpPr>
          <p:nvPr userDrawn="1">
            <p:ph idx="1"/>
          </p:nvPr>
        </p:nvSpPr>
        <p:spPr>
          <a:xfrm>
            <a:off x="768001" y="1881330"/>
            <a:ext cx="10319487" cy="4283974"/>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8" name="Otsikko 7"/>
          <p:cNvSpPr>
            <a:spLocks noGrp="1"/>
          </p:cNvSpPr>
          <p:nvPr userDrawn="1">
            <p:ph type="title"/>
          </p:nvPr>
        </p:nvSpPr>
        <p:spPr>
          <a:xfrm>
            <a:off x="768001" y="432000"/>
            <a:ext cx="10319487" cy="1299027"/>
          </a:xfrm>
        </p:spPr>
        <p:txBody>
          <a:bodyPr/>
          <a:lstStyle>
            <a:lvl1pPr>
              <a:defRPr>
                <a:solidFill>
                  <a:schemeClr val="tx1">
                    <a:lumMod val="85000"/>
                    <a:lumOff val="15000"/>
                  </a:schemeClr>
                </a:solidFill>
              </a:defRPr>
            </a:lvl1pPr>
          </a:lstStyle>
          <a:p>
            <a:r>
              <a:rPr lang="fi-FI"/>
              <a:t>Muokkaa </a:t>
            </a:r>
            <a:r>
              <a:rPr lang="fi-FI" err="1"/>
              <a:t>perustyyl</a:t>
            </a:r>
            <a:r>
              <a:rPr lang="fi-FI"/>
              <a:t>. </a:t>
            </a:r>
            <a:r>
              <a:rPr lang="fi-FI" err="1"/>
              <a:t>napsautt</a:t>
            </a:r>
            <a:r>
              <a:rPr lang="fi-FI"/>
              <a:t>.</a:t>
            </a:r>
          </a:p>
        </p:txBody>
      </p:sp>
      <p:sp>
        <p:nvSpPr>
          <p:cNvPr id="2" name="Päivämäärän paikkamerkki 3">
            <a:extLst>
              <a:ext uri="{FF2B5EF4-FFF2-40B4-BE49-F238E27FC236}">
                <a16:creationId xmlns:a16="http://schemas.microsoft.com/office/drawing/2014/main" id="{0D71A661-2228-6892-0F98-D37941AA8E6E}"/>
              </a:ext>
            </a:extLst>
          </p:cNvPr>
          <p:cNvSpPr>
            <a:spLocks noGrp="1"/>
          </p:cNvSpPr>
          <p:nvPr>
            <p:ph type="dt" sz="half" idx="2"/>
          </p:nvPr>
        </p:nvSpPr>
        <p:spPr>
          <a:xfrm>
            <a:off x="10512491" y="6329213"/>
            <a:ext cx="911424" cy="268139"/>
          </a:xfrm>
          <a:prstGeom prst="rect">
            <a:avLst/>
          </a:prstGeom>
        </p:spPr>
        <p:txBody>
          <a:bodyPr vert="horz" lIns="0" tIns="0" rIns="0" bIns="0" rtlCol="0" anchor="ctr"/>
          <a:lstStyle>
            <a:lvl1pPr algn="l">
              <a:defRPr sz="1000" b="0">
                <a:solidFill>
                  <a:schemeClr val="accent2"/>
                </a:solidFill>
                <a:latin typeface="+mn-lt"/>
              </a:defRPr>
            </a:lvl1pPr>
          </a:lstStyle>
          <a:p>
            <a:endParaRPr lang="fi-FI"/>
          </a:p>
        </p:txBody>
      </p:sp>
      <p:sp>
        <p:nvSpPr>
          <p:cNvPr id="4" name="Dian numeron paikkamerkki 5">
            <a:extLst>
              <a:ext uri="{FF2B5EF4-FFF2-40B4-BE49-F238E27FC236}">
                <a16:creationId xmlns:a16="http://schemas.microsoft.com/office/drawing/2014/main" id="{452DCC74-5D8E-79BC-FA07-8EF1A4721B84}"/>
              </a:ext>
            </a:extLst>
          </p:cNvPr>
          <p:cNvSpPr>
            <a:spLocks noGrp="1"/>
          </p:cNvSpPr>
          <p:nvPr>
            <p:ph type="sldNum" sz="quarter" idx="4"/>
          </p:nvPr>
        </p:nvSpPr>
        <p:spPr>
          <a:xfrm>
            <a:off x="11443659" y="6329216"/>
            <a:ext cx="538948" cy="268137"/>
          </a:xfrm>
          <a:prstGeom prst="rect">
            <a:avLst/>
          </a:prstGeom>
        </p:spPr>
        <p:txBody>
          <a:bodyPr rIns="18000" anchor="ctr"/>
          <a:lstStyle>
            <a:lvl1pPr algn="r">
              <a:defRPr sz="1000" b="0">
                <a:solidFill>
                  <a:schemeClr val="accent2"/>
                </a:solidFill>
                <a:latin typeface="+mn-lt"/>
              </a:defRPr>
            </a:lvl1pPr>
          </a:lstStyle>
          <a:p>
            <a:fld id="{1EA1DD0D-7089-48C5-B116-A19F892CF1D9}" type="slidenum">
              <a:rPr lang="fi-FI" smtClean="0"/>
              <a:pPr/>
              <a:t>‹#›</a:t>
            </a:fld>
            <a:endParaRPr lang="fi-FI"/>
          </a:p>
        </p:txBody>
      </p:sp>
      <p:sp>
        <p:nvSpPr>
          <p:cNvPr id="5" name="Alatunnisteen paikkamerkki 4">
            <a:extLst>
              <a:ext uri="{FF2B5EF4-FFF2-40B4-BE49-F238E27FC236}">
                <a16:creationId xmlns:a16="http://schemas.microsoft.com/office/drawing/2014/main" id="{C9860593-A809-3972-4D4F-963C3EFFB0B7}"/>
              </a:ext>
            </a:extLst>
          </p:cNvPr>
          <p:cNvSpPr>
            <a:spLocks noGrp="1"/>
          </p:cNvSpPr>
          <p:nvPr>
            <p:ph type="ftr" sz="quarter" idx="3"/>
          </p:nvPr>
        </p:nvSpPr>
        <p:spPr>
          <a:xfrm>
            <a:off x="768001" y="6339189"/>
            <a:ext cx="3648405" cy="258163"/>
          </a:xfrm>
          <a:prstGeom prst="rect">
            <a:avLst/>
          </a:prstGeom>
        </p:spPr>
        <p:txBody>
          <a:bodyPr/>
          <a:lstStyle>
            <a:lvl1pPr algn="l">
              <a:defRPr sz="1000" b="0">
                <a:solidFill>
                  <a:schemeClr val="accent2"/>
                </a:solidFill>
                <a:latin typeface="+mn-lt"/>
              </a:defRPr>
            </a:lvl1pPr>
          </a:lstStyle>
          <a:p>
            <a:r>
              <a:rPr lang="fi-FI"/>
              <a:t>Huomisen johtajuus | Starttipaketti 2023</a:t>
            </a:r>
          </a:p>
        </p:txBody>
      </p:sp>
    </p:spTree>
    <p:extLst>
      <p:ext uri="{BB962C8B-B14F-4D97-AF65-F5344CB8AC3E}">
        <p14:creationId xmlns:p14="http://schemas.microsoft.com/office/powerpoint/2010/main" val="3872384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7F4E7E-F24A-8E3E-BB6E-538B3FEF9000}"/>
              </a:ext>
            </a:extLst>
          </p:cNvPr>
          <p:cNvSpPr>
            <a:spLocks noGrp="1"/>
          </p:cNvSpPr>
          <p:nvPr>
            <p:ph type="title"/>
          </p:nvPr>
        </p:nvSpPr>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07AF3F74-3244-D135-218A-CC23BC765AE5}"/>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89FC76B-5D4A-50A6-1FD0-FD0855AE45AD}"/>
              </a:ext>
            </a:extLst>
          </p:cNvPr>
          <p:cNvSpPr>
            <a:spLocks noGrp="1"/>
          </p:cNvSpPr>
          <p:nvPr>
            <p:ph type="dt" sz="half" idx="10"/>
          </p:nvPr>
        </p:nvSpPr>
        <p:spPr/>
        <p:txBody>
          <a:bodyPr/>
          <a:lstStyle/>
          <a:p>
            <a:fld id="{0C17D3DF-31FA-4673-80C1-9621E3F4A8A5}" type="datetimeFigureOut">
              <a:rPr lang="fi-FI" smtClean="0"/>
              <a:t>14.8.2024</a:t>
            </a:fld>
            <a:endParaRPr lang="fi-FI"/>
          </a:p>
        </p:txBody>
      </p:sp>
      <p:sp>
        <p:nvSpPr>
          <p:cNvPr id="5" name="Alatunnisteen paikkamerkki 4">
            <a:extLst>
              <a:ext uri="{FF2B5EF4-FFF2-40B4-BE49-F238E27FC236}">
                <a16:creationId xmlns:a16="http://schemas.microsoft.com/office/drawing/2014/main" id="{32F9FD84-FE58-CF1C-FBC2-8C8B625521ED}"/>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EF8B27-D0FA-8659-7329-159DE5403686}"/>
              </a:ext>
            </a:extLst>
          </p:cNvPr>
          <p:cNvSpPr>
            <a:spLocks noGrp="1"/>
          </p:cNvSpPr>
          <p:nvPr>
            <p:ph type="sldNum" sz="quarter" idx="12"/>
          </p:nvPr>
        </p:nvSpPr>
        <p:spPr/>
        <p:txBody>
          <a:bodyPr/>
          <a:lstStyle/>
          <a:p>
            <a:fld id="{C1D9AD41-807D-4504-A931-0610A41C650C}" type="slidenum">
              <a:rPr lang="fi-FI" smtClean="0"/>
              <a:t>‹#›</a:t>
            </a:fld>
            <a:endParaRPr lang="fi-FI"/>
          </a:p>
        </p:txBody>
      </p:sp>
    </p:spTree>
    <p:extLst>
      <p:ext uri="{BB962C8B-B14F-4D97-AF65-F5344CB8AC3E}">
        <p14:creationId xmlns:p14="http://schemas.microsoft.com/office/powerpoint/2010/main" val="1499679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AD82E5-4EFF-D8A7-43BE-3C60A157BDFC}"/>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16E934B0-CE23-5370-AC81-A53FD3E6DB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CAA768F9-9DEC-A8EB-A8CD-DB76405F5343}"/>
              </a:ext>
            </a:extLst>
          </p:cNvPr>
          <p:cNvSpPr>
            <a:spLocks noGrp="1"/>
          </p:cNvSpPr>
          <p:nvPr>
            <p:ph type="dt" sz="half" idx="10"/>
          </p:nvPr>
        </p:nvSpPr>
        <p:spPr/>
        <p:txBody>
          <a:bodyPr/>
          <a:lstStyle/>
          <a:p>
            <a:fld id="{0C17D3DF-31FA-4673-80C1-9621E3F4A8A5}" type="datetimeFigureOut">
              <a:rPr lang="fi-FI" smtClean="0"/>
              <a:t>14.8.2024</a:t>
            </a:fld>
            <a:endParaRPr lang="fi-FI"/>
          </a:p>
        </p:txBody>
      </p:sp>
      <p:sp>
        <p:nvSpPr>
          <p:cNvPr id="5" name="Alatunnisteen paikkamerkki 4">
            <a:extLst>
              <a:ext uri="{FF2B5EF4-FFF2-40B4-BE49-F238E27FC236}">
                <a16:creationId xmlns:a16="http://schemas.microsoft.com/office/drawing/2014/main" id="{D2542312-E2E5-FC45-DFC2-C98ED2FD996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5CB8A8A-1830-07B0-EB09-7721BD21FF05}"/>
              </a:ext>
            </a:extLst>
          </p:cNvPr>
          <p:cNvSpPr>
            <a:spLocks noGrp="1"/>
          </p:cNvSpPr>
          <p:nvPr>
            <p:ph type="sldNum" sz="quarter" idx="12"/>
          </p:nvPr>
        </p:nvSpPr>
        <p:spPr/>
        <p:txBody>
          <a:bodyPr/>
          <a:lstStyle/>
          <a:p>
            <a:fld id="{C1D9AD41-807D-4504-A931-0610A41C650C}" type="slidenum">
              <a:rPr lang="fi-FI" smtClean="0"/>
              <a:t>‹#›</a:t>
            </a:fld>
            <a:endParaRPr lang="fi-FI"/>
          </a:p>
        </p:txBody>
      </p:sp>
    </p:spTree>
    <p:extLst>
      <p:ext uri="{BB962C8B-B14F-4D97-AF65-F5344CB8AC3E}">
        <p14:creationId xmlns:p14="http://schemas.microsoft.com/office/powerpoint/2010/main" val="4029780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FD97C3-61C2-418A-6808-0A4D2786A45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AFCA247-D6F9-F4EC-E138-E5835400D5C9}"/>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CC964BD7-43E9-D5DE-E4E7-615B3F81963E}"/>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6C512A65-22A2-2ECF-747A-40CF0F9ED5E4}"/>
              </a:ext>
            </a:extLst>
          </p:cNvPr>
          <p:cNvSpPr>
            <a:spLocks noGrp="1"/>
          </p:cNvSpPr>
          <p:nvPr>
            <p:ph type="dt" sz="half" idx="10"/>
          </p:nvPr>
        </p:nvSpPr>
        <p:spPr/>
        <p:txBody>
          <a:bodyPr/>
          <a:lstStyle/>
          <a:p>
            <a:fld id="{0C17D3DF-31FA-4673-80C1-9621E3F4A8A5}" type="datetimeFigureOut">
              <a:rPr lang="fi-FI" smtClean="0"/>
              <a:t>14.8.2024</a:t>
            </a:fld>
            <a:endParaRPr lang="fi-FI"/>
          </a:p>
        </p:txBody>
      </p:sp>
      <p:sp>
        <p:nvSpPr>
          <p:cNvPr id="6" name="Alatunnisteen paikkamerkki 5">
            <a:extLst>
              <a:ext uri="{FF2B5EF4-FFF2-40B4-BE49-F238E27FC236}">
                <a16:creationId xmlns:a16="http://schemas.microsoft.com/office/drawing/2014/main" id="{22C2E779-9487-08C9-3B97-6C65A234C0B3}"/>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7A618F9-7BB4-CA7B-8163-34B6D7FC3D66}"/>
              </a:ext>
            </a:extLst>
          </p:cNvPr>
          <p:cNvSpPr>
            <a:spLocks noGrp="1"/>
          </p:cNvSpPr>
          <p:nvPr>
            <p:ph type="sldNum" sz="quarter" idx="12"/>
          </p:nvPr>
        </p:nvSpPr>
        <p:spPr/>
        <p:txBody>
          <a:bodyPr/>
          <a:lstStyle/>
          <a:p>
            <a:fld id="{C1D9AD41-807D-4504-A931-0610A41C650C}" type="slidenum">
              <a:rPr lang="fi-FI" smtClean="0"/>
              <a:t>‹#›</a:t>
            </a:fld>
            <a:endParaRPr lang="fi-FI"/>
          </a:p>
        </p:txBody>
      </p:sp>
    </p:spTree>
    <p:extLst>
      <p:ext uri="{BB962C8B-B14F-4D97-AF65-F5344CB8AC3E}">
        <p14:creationId xmlns:p14="http://schemas.microsoft.com/office/powerpoint/2010/main" val="2024459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21D78F-5FDF-E5DB-0F30-B3B0EDD48E20}"/>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1D6D59F9-E32D-35AF-1DEE-96B4A4F145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BC8091E3-2F39-BC98-FF77-CE0D56180574}"/>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7B42CD90-A972-0E0D-B288-73F713B386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19DB51EC-C89A-EE00-4C74-A291C328897B}"/>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544A56BF-0A7B-8386-3605-E59479BD3557}"/>
              </a:ext>
            </a:extLst>
          </p:cNvPr>
          <p:cNvSpPr>
            <a:spLocks noGrp="1"/>
          </p:cNvSpPr>
          <p:nvPr>
            <p:ph type="dt" sz="half" idx="10"/>
          </p:nvPr>
        </p:nvSpPr>
        <p:spPr/>
        <p:txBody>
          <a:bodyPr/>
          <a:lstStyle/>
          <a:p>
            <a:fld id="{0C17D3DF-31FA-4673-80C1-9621E3F4A8A5}" type="datetimeFigureOut">
              <a:rPr lang="fi-FI" smtClean="0"/>
              <a:t>14.8.2024</a:t>
            </a:fld>
            <a:endParaRPr lang="fi-FI"/>
          </a:p>
        </p:txBody>
      </p:sp>
      <p:sp>
        <p:nvSpPr>
          <p:cNvPr id="8" name="Alatunnisteen paikkamerkki 7">
            <a:extLst>
              <a:ext uri="{FF2B5EF4-FFF2-40B4-BE49-F238E27FC236}">
                <a16:creationId xmlns:a16="http://schemas.microsoft.com/office/drawing/2014/main" id="{5C3D91CE-B2A4-85C3-5E0D-1338E8CBD4BB}"/>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6DC261C4-3707-34B1-8211-C334883F8DFD}"/>
              </a:ext>
            </a:extLst>
          </p:cNvPr>
          <p:cNvSpPr>
            <a:spLocks noGrp="1"/>
          </p:cNvSpPr>
          <p:nvPr>
            <p:ph type="sldNum" sz="quarter" idx="12"/>
          </p:nvPr>
        </p:nvSpPr>
        <p:spPr/>
        <p:txBody>
          <a:bodyPr/>
          <a:lstStyle/>
          <a:p>
            <a:fld id="{C1D9AD41-807D-4504-A931-0610A41C650C}" type="slidenum">
              <a:rPr lang="fi-FI" smtClean="0"/>
              <a:t>‹#›</a:t>
            </a:fld>
            <a:endParaRPr lang="fi-FI"/>
          </a:p>
        </p:txBody>
      </p:sp>
    </p:spTree>
    <p:extLst>
      <p:ext uri="{BB962C8B-B14F-4D97-AF65-F5344CB8AC3E}">
        <p14:creationId xmlns:p14="http://schemas.microsoft.com/office/powerpoint/2010/main" val="3065413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12362B-0894-5BA4-3E79-E2D60195E2BF}"/>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1A19DCE4-410B-2EFA-7859-4FD0918E7AD4}"/>
              </a:ext>
            </a:extLst>
          </p:cNvPr>
          <p:cNvSpPr>
            <a:spLocks noGrp="1"/>
          </p:cNvSpPr>
          <p:nvPr>
            <p:ph type="dt" sz="half" idx="10"/>
          </p:nvPr>
        </p:nvSpPr>
        <p:spPr/>
        <p:txBody>
          <a:bodyPr/>
          <a:lstStyle/>
          <a:p>
            <a:fld id="{0C17D3DF-31FA-4673-80C1-9621E3F4A8A5}" type="datetimeFigureOut">
              <a:rPr lang="fi-FI" smtClean="0"/>
              <a:t>14.8.2024</a:t>
            </a:fld>
            <a:endParaRPr lang="fi-FI"/>
          </a:p>
        </p:txBody>
      </p:sp>
      <p:sp>
        <p:nvSpPr>
          <p:cNvPr id="4" name="Alatunnisteen paikkamerkki 3">
            <a:extLst>
              <a:ext uri="{FF2B5EF4-FFF2-40B4-BE49-F238E27FC236}">
                <a16:creationId xmlns:a16="http://schemas.microsoft.com/office/drawing/2014/main" id="{648E6B50-D68D-1B41-5061-64FA1F042B97}"/>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751974F-29FA-4928-7CCC-6B0EF51250B6}"/>
              </a:ext>
            </a:extLst>
          </p:cNvPr>
          <p:cNvSpPr>
            <a:spLocks noGrp="1"/>
          </p:cNvSpPr>
          <p:nvPr>
            <p:ph type="sldNum" sz="quarter" idx="12"/>
          </p:nvPr>
        </p:nvSpPr>
        <p:spPr/>
        <p:txBody>
          <a:bodyPr/>
          <a:lstStyle/>
          <a:p>
            <a:fld id="{C1D9AD41-807D-4504-A931-0610A41C650C}" type="slidenum">
              <a:rPr lang="fi-FI" smtClean="0"/>
              <a:t>‹#›</a:t>
            </a:fld>
            <a:endParaRPr lang="fi-FI"/>
          </a:p>
        </p:txBody>
      </p:sp>
    </p:spTree>
    <p:extLst>
      <p:ext uri="{BB962C8B-B14F-4D97-AF65-F5344CB8AC3E}">
        <p14:creationId xmlns:p14="http://schemas.microsoft.com/office/powerpoint/2010/main" val="3240775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82775D7-D139-C0BE-68B2-CD5DDD6A9904}"/>
              </a:ext>
            </a:extLst>
          </p:cNvPr>
          <p:cNvSpPr>
            <a:spLocks noGrp="1"/>
          </p:cNvSpPr>
          <p:nvPr>
            <p:ph type="dt" sz="half" idx="10"/>
          </p:nvPr>
        </p:nvSpPr>
        <p:spPr/>
        <p:txBody>
          <a:bodyPr/>
          <a:lstStyle/>
          <a:p>
            <a:fld id="{0C17D3DF-31FA-4673-80C1-9621E3F4A8A5}" type="datetimeFigureOut">
              <a:rPr lang="fi-FI" smtClean="0"/>
              <a:t>14.8.2024</a:t>
            </a:fld>
            <a:endParaRPr lang="fi-FI"/>
          </a:p>
        </p:txBody>
      </p:sp>
      <p:sp>
        <p:nvSpPr>
          <p:cNvPr id="3" name="Alatunnisteen paikkamerkki 2">
            <a:extLst>
              <a:ext uri="{FF2B5EF4-FFF2-40B4-BE49-F238E27FC236}">
                <a16:creationId xmlns:a16="http://schemas.microsoft.com/office/drawing/2014/main" id="{2650637B-00AC-D710-6352-2327158D8909}"/>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0A04D91E-0A1D-BBD2-699D-EF7EB8A0F724}"/>
              </a:ext>
            </a:extLst>
          </p:cNvPr>
          <p:cNvSpPr>
            <a:spLocks noGrp="1"/>
          </p:cNvSpPr>
          <p:nvPr>
            <p:ph type="sldNum" sz="quarter" idx="12"/>
          </p:nvPr>
        </p:nvSpPr>
        <p:spPr/>
        <p:txBody>
          <a:bodyPr/>
          <a:lstStyle/>
          <a:p>
            <a:fld id="{C1D9AD41-807D-4504-A931-0610A41C650C}" type="slidenum">
              <a:rPr lang="fi-FI" smtClean="0"/>
              <a:t>‹#›</a:t>
            </a:fld>
            <a:endParaRPr lang="fi-FI"/>
          </a:p>
        </p:txBody>
      </p:sp>
    </p:spTree>
    <p:extLst>
      <p:ext uri="{BB962C8B-B14F-4D97-AF65-F5344CB8AC3E}">
        <p14:creationId xmlns:p14="http://schemas.microsoft.com/office/powerpoint/2010/main" val="3855181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21F11B-868A-E72B-BCF6-6E7613730689}"/>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8350F24E-FC36-33A8-8CDC-01B16921E9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FA6D18A1-231A-096F-EFA5-8360801FBB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AD88218C-6895-59BD-D210-B00B249E07BC}"/>
              </a:ext>
            </a:extLst>
          </p:cNvPr>
          <p:cNvSpPr>
            <a:spLocks noGrp="1"/>
          </p:cNvSpPr>
          <p:nvPr>
            <p:ph type="dt" sz="half" idx="10"/>
          </p:nvPr>
        </p:nvSpPr>
        <p:spPr/>
        <p:txBody>
          <a:bodyPr/>
          <a:lstStyle/>
          <a:p>
            <a:fld id="{0C17D3DF-31FA-4673-80C1-9621E3F4A8A5}" type="datetimeFigureOut">
              <a:rPr lang="fi-FI" smtClean="0"/>
              <a:t>14.8.2024</a:t>
            </a:fld>
            <a:endParaRPr lang="fi-FI"/>
          </a:p>
        </p:txBody>
      </p:sp>
      <p:sp>
        <p:nvSpPr>
          <p:cNvPr id="6" name="Alatunnisteen paikkamerkki 5">
            <a:extLst>
              <a:ext uri="{FF2B5EF4-FFF2-40B4-BE49-F238E27FC236}">
                <a16:creationId xmlns:a16="http://schemas.microsoft.com/office/drawing/2014/main" id="{0601E41B-63F1-EC8F-D38A-3371F60157C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0C17E43-F734-6053-8DF7-E7783B017398}"/>
              </a:ext>
            </a:extLst>
          </p:cNvPr>
          <p:cNvSpPr>
            <a:spLocks noGrp="1"/>
          </p:cNvSpPr>
          <p:nvPr>
            <p:ph type="sldNum" sz="quarter" idx="12"/>
          </p:nvPr>
        </p:nvSpPr>
        <p:spPr/>
        <p:txBody>
          <a:bodyPr/>
          <a:lstStyle/>
          <a:p>
            <a:fld id="{C1D9AD41-807D-4504-A931-0610A41C650C}" type="slidenum">
              <a:rPr lang="fi-FI" smtClean="0"/>
              <a:t>‹#›</a:t>
            </a:fld>
            <a:endParaRPr lang="fi-FI"/>
          </a:p>
        </p:txBody>
      </p:sp>
    </p:spTree>
    <p:extLst>
      <p:ext uri="{BB962C8B-B14F-4D97-AF65-F5344CB8AC3E}">
        <p14:creationId xmlns:p14="http://schemas.microsoft.com/office/powerpoint/2010/main" val="4067173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D31CBA-3762-00C1-0FF9-7C059570286C}"/>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D0B82F14-D5A6-01C9-DB58-DAFD96B39D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545BB406-BFB4-517F-8CA2-415E946526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49E73DB4-DAE5-F9BD-0BC8-9480E4A67B07}"/>
              </a:ext>
            </a:extLst>
          </p:cNvPr>
          <p:cNvSpPr>
            <a:spLocks noGrp="1"/>
          </p:cNvSpPr>
          <p:nvPr>
            <p:ph type="dt" sz="half" idx="10"/>
          </p:nvPr>
        </p:nvSpPr>
        <p:spPr/>
        <p:txBody>
          <a:bodyPr/>
          <a:lstStyle/>
          <a:p>
            <a:fld id="{0C17D3DF-31FA-4673-80C1-9621E3F4A8A5}" type="datetimeFigureOut">
              <a:rPr lang="fi-FI" smtClean="0"/>
              <a:t>14.8.2024</a:t>
            </a:fld>
            <a:endParaRPr lang="fi-FI"/>
          </a:p>
        </p:txBody>
      </p:sp>
      <p:sp>
        <p:nvSpPr>
          <p:cNvPr id="6" name="Alatunnisteen paikkamerkki 5">
            <a:extLst>
              <a:ext uri="{FF2B5EF4-FFF2-40B4-BE49-F238E27FC236}">
                <a16:creationId xmlns:a16="http://schemas.microsoft.com/office/drawing/2014/main" id="{4CC3E39D-E332-D5AD-958F-C6EF42E2336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92BD5511-5ACB-B3DA-A6BC-1C27E2B70D79}"/>
              </a:ext>
            </a:extLst>
          </p:cNvPr>
          <p:cNvSpPr>
            <a:spLocks noGrp="1"/>
          </p:cNvSpPr>
          <p:nvPr>
            <p:ph type="sldNum" sz="quarter" idx="12"/>
          </p:nvPr>
        </p:nvSpPr>
        <p:spPr/>
        <p:txBody>
          <a:bodyPr/>
          <a:lstStyle/>
          <a:p>
            <a:fld id="{C1D9AD41-807D-4504-A931-0610A41C650C}" type="slidenum">
              <a:rPr lang="fi-FI" smtClean="0"/>
              <a:t>‹#›</a:t>
            </a:fld>
            <a:endParaRPr lang="fi-FI"/>
          </a:p>
        </p:txBody>
      </p:sp>
    </p:spTree>
    <p:extLst>
      <p:ext uri="{BB962C8B-B14F-4D97-AF65-F5344CB8AC3E}">
        <p14:creationId xmlns:p14="http://schemas.microsoft.com/office/powerpoint/2010/main" val="2152549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78D1A8BE-36D6-B190-C317-0C64C91698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1D7CE7F0-4D10-2FE4-91CF-A812D08450D2}"/>
              </a:ext>
            </a:extLst>
          </p:cNvPr>
          <p:cNvSpPr>
            <a:spLocks noGrp="1"/>
          </p:cNvSpPr>
          <p:nvPr>
            <p:ph type="body" idx="1"/>
          </p:nvPr>
        </p:nvSpPr>
        <p:spPr>
          <a:xfrm>
            <a:off x="838200" y="1825625"/>
            <a:ext cx="10515600" cy="413651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C55E697-16B0-B556-024E-2FCB28BEBC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17D3DF-31FA-4673-80C1-9621E3F4A8A5}" type="datetimeFigureOut">
              <a:rPr lang="fi-FI" smtClean="0"/>
              <a:t>14.8.2024</a:t>
            </a:fld>
            <a:endParaRPr lang="fi-FI"/>
          </a:p>
        </p:txBody>
      </p:sp>
      <p:sp>
        <p:nvSpPr>
          <p:cNvPr id="5" name="Alatunnisteen paikkamerkki 4">
            <a:extLst>
              <a:ext uri="{FF2B5EF4-FFF2-40B4-BE49-F238E27FC236}">
                <a16:creationId xmlns:a16="http://schemas.microsoft.com/office/drawing/2014/main" id="{8E770843-25FB-1515-8616-B0AAF6AA7F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Dian numeron paikkamerkki 5">
            <a:extLst>
              <a:ext uri="{FF2B5EF4-FFF2-40B4-BE49-F238E27FC236}">
                <a16:creationId xmlns:a16="http://schemas.microsoft.com/office/drawing/2014/main" id="{BD478916-08B8-9782-B80F-3D13708D99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D9AD41-807D-4504-A931-0610A41C650C}" type="slidenum">
              <a:rPr lang="fi-FI" smtClean="0"/>
              <a:t>‹#›</a:t>
            </a:fld>
            <a:endParaRPr lang="fi-FI"/>
          </a:p>
        </p:txBody>
      </p:sp>
      <p:pic>
        <p:nvPicPr>
          <p:cNvPr id="21" name="Kuva 20" descr="Kuva, joka sisältää kohteen Fontti, Grafiikka, graafinen suunnittelu, logo&#10;&#10;Kuvaus luotu automaattisesti">
            <a:extLst>
              <a:ext uri="{FF2B5EF4-FFF2-40B4-BE49-F238E27FC236}">
                <a16:creationId xmlns:a16="http://schemas.microsoft.com/office/drawing/2014/main" id="{2975382C-65BE-110E-1D8C-AAC5E65AC49A}"/>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698488" y="6015034"/>
            <a:ext cx="1342348" cy="695803"/>
          </a:xfrm>
          <a:prstGeom prst="rect">
            <a:avLst/>
          </a:prstGeom>
        </p:spPr>
      </p:pic>
      <p:pic>
        <p:nvPicPr>
          <p:cNvPr id="23" name="Kuva 22" descr="Kuva, joka sisältää kohteen teksti, Fontti, logo, Sähkönsininen&#10;&#10;Kuvaus luotu automaattisesti">
            <a:extLst>
              <a:ext uri="{FF2B5EF4-FFF2-40B4-BE49-F238E27FC236}">
                <a16:creationId xmlns:a16="http://schemas.microsoft.com/office/drawing/2014/main" id="{4AB70697-936B-0696-03DD-33BF9301F8FC}"/>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3053500" y="6230740"/>
            <a:ext cx="2032669" cy="426444"/>
          </a:xfrm>
          <a:prstGeom prst="rect">
            <a:avLst/>
          </a:prstGeom>
        </p:spPr>
      </p:pic>
      <p:pic>
        <p:nvPicPr>
          <p:cNvPr id="24" name="Kuva 23" descr="Kuva, joka sisältää kohteen musta, pimeys&#10;&#10;Kuvaus luotu automaattisesti">
            <a:extLst>
              <a:ext uri="{FF2B5EF4-FFF2-40B4-BE49-F238E27FC236}">
                <a16:creationId xmlns:a16="http://schemas.microsoft.com/office/drawing/2014/main" id="{E08799DA-F4C1-CE3E-CBC9-1DC722CD27F6}"/>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5877302" y="6197416"/>
            <a:ext cx="1502755" cy="493091"/>
          </a:xfrm>
          <a:prstGeom prst="rect">
            <a:avLst/>
          </a:prstGeom>
        </p:spPr>
      </p:pic>
      <p:pic>
        <p:nvPicPr>
          <p:cNvPr id="25" name="Kuva 24" descr="Kuva, joka sisältää kohteen Grafiikka, graafinen suunnittelu, kuvakaappaus, Fontti&#10;&#10;Kuvaus luotu automaattisesti">
            <a:extLst>
              <a:ext uri="{FF2B5EF4-FFF2-40B4-BE49-F238E27FC236}">
                <a16:creationId xmlns:a16="http://schemas.microsoft.com/office/drawing/2014/main" id="{C2F30054-BB27-685E-ACC5-5E2749457B86}"/>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8230087" y="6217707"/>
            <a:ext cx="925981" cy="460370"/>
          </a:xfrm>
          <a:prstGeom prst="rect">
            <a:avLst/>
          </a:prstGeom>
        </p:spPr>
      </p:pic>
      <p:pic>
        <p:nvPicPr>
          <p:cNvPr id="26" name="Kuva 25" descr="Kuva, joka sisältää kohteen kuvio, Liila, violetti, Symmetria&#10;&#10;Kuvaus luotu automaattisesti">
            <a:extLst>
              <a:ext uri="{FF2B5EF4-FFF2-40B4-BE49-F238E27FC236}">
                <a16:creationId xmlns:a16="http://schemas.microsoft.com/office/drawing/2014/main" id="{9AAB888E-6765-F669-AA6A-5E2ACAD9F298}"/>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0055514" y="5133736"/>
            <a:ext cx="2557005" cy="1502499"/>
          </a:xfrm>
          <a:prstGeom prst="rect">
            <a:avLst/>
          </a:prstGeom>
        </p:spPr>
      </p:pic>
    </p:spTree>
    <p:extLst>
      <p:ext uri="{BB962C8B-B14F-4D97-AF65-F5344CB8AC3E}">
        <p14:creationId xmlns:p14="http://schemas.microsoft.com/office/powerpoint/2010/main" val="1077134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Lst>
  <p:txStyles>
    <p:titleStyle>
      <a:lvl1pPr algn="l" defTabSz="914400" rtl="0" eaLnBrk="1" latinLnBrk="0" hangingPunct="1">
        <a:lnSpc>
          <a:spcPct val="90000"/>
        </a:lnSpc>
        <a:spcBef>
          <a:spcPct val="0"/>
        </a:spcBef>
        <a:buNone/>
        <a:defRPr sz="4400" kern="1200">
          <a:solidFill>
            <a:srgbClr val="794796"/>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32.svg"/></Relationships>
</file>

<file path=ppt/slides/_rels/slide14.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18" Type="http://schemas.openxmlformats.org/officeDocument/2006/relationships/image" Target="../media/image3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29.png"/><Relationship Id="rId2" Type="http://schemas.openxmlformats.org/officeDocument/2006/relationships/notesSlide" Target="../notesSlides/notesSlide3.xml"/><Relationship Id="rId16" Type="http://schemas.openxmlformats.org/officeDocument/2006/relationships/image" Target="../media/image28.svg"/><Relationship Id="rId1" Type="http://schemas.openxmlformats.org/officeDocument/2006/relationships/slideLayout" Target="../slideLayouts/slideLayout13.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0E83A0-B123-9510-14EA-0E26557D215A}"/>
              </a:ext>
            </a:extLst>
          </p:cNvPr>
          <p:cNvSpPr>
            <a:spLocks noGrp="1"/>
          </p:cNvSpPr>
          <p:nvPr>
            <p:ph type="ctrTitle"/>
          </p:nvPr>
        </p:nvSpPr>
        <p:spPr>
          <a:xfrm>
            <a:off x="646044" y="2754630"/>
            <a:ext cx="7507356" cy="1481097"/>
          </a:xfrm>
        </p:spPr>
        <p:txBody>
          <a:bodyPr>
            <a:normAutofit fontScale="90000"/>
          </a:bodyPr>
          <a:lstStyle/>
          <a:p>
            <a:pPr algn="ctr"/>
            <a:r>
              <a:rPr lang="fi-FI" dirty="0">
                <a:latin typeface="Arial" panose="020B0604020202020204" pitchFamily="34" charset="0"/>
              </a:rPr>
              <a:t>Johtajuuden kehittyminen</a:t>
            </a:r>
            <a:br>
              <a:rPr lang="fi-FI" dirty="0">
                <a:latin typeface="Arial" panose="020B0604020202020204" pitchFamily="34" charset="0"/>
              </a:rPr>
            </a:br>
            <a:r>
              <a:rPr lang="fi-FI" dirty="0">
                <a:latin typeface="Arial" panose="020B0604020202020204" pitchFamily="34" charset="0"/>
              </a:rPr>
              <a:t>- oma pohdinta ja analyysi</a:t>
            </a:r>
          </a:p>
        </p:txBody>
      </p:sp>
      <p:sp>
        <p:nvSpPr>
          <p:cNvPr id="6" name="Tekstiruutu 5">
            <a:extLst>
              <a:ext uri="{FF2B5EF4-FFF2-40B4-BE49-F238E27FC236}">
                <a16:creationId xmlns:a16="http://schemas.microsoft.com/office/drawing/2014/main" id="{6638A525-0A32-A260-E685-F984BD0072B5}"/>
              </a:ext>
            </a:extLst>
          </p:cNvPr>
          <p:cNvSpPr txBox="1"/>
          <p:nvPr/>
        </p:nvSpPr>
        <p:spPr>
          <a:xfrm>
            <a:off x="1055056" y="4272748"/>
            <a:ext cx="5682068" cy="523220"/>
          </a:xfrm>
          <a:prstGeom prst="rect">
            <a:avLst/>
          </a:prstGeom>
          <a:noFill/>
        </p:spPr>
        <p:txBody>
          <a:bodyPr wrap="none" rtlCol="0">
            <a:spAutoFit/>
          </a:bodyPr>
          <a:lstStyle/>
          <a:p>
            <a:r>
              <a:rPr lang="fi-FI" sz="2800" i="1" dirty="0"/>
              <a:t>Pohjana teesit huomisen johtajuuteen</a:t>
            </a:r>
          </a:p>
        </p:txBody>
      </p:sp>
      <p:sp>
        <p:nvSpPr>
          <p:cNvPr id="3" name="Footer Placeholder 23">
            <a:extLst>
              <a:ext uri="{FF2B5EF4-FFF2-40B4-BE49-F238E27FC236}">
                <a16:creationId xmlns:a16="http://schemas.microsoft.com/office/drawing/2014/main" id="{222036E9-4821-9A07-AF82-2985B311CF11}"/>
              </a:ext>
            </a:extLst>
          </p:cNvPr>
          <p:cNvSpPr txBox="1">
            <a:spLocks/>
          </p:cNvSpPr>
          <p:nvPr/>
        </p:nvSpPr>
        <p:spPr>
          <a:xfrm>
            <a:off x="1055056" y="5157110"/>
            <a:ext cx="7507356" cy="850280"/>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dirty="0"/>
              <a:t>Lähteenä: Työ 2030, työn ja työhyvinvoinnin kehittämisohjelma</a:t>
            </a:r>
          </a:p>
          <a:p>
            <a:r>
              <a:rPr lang="fi-FI" dirty="0"/>
              <a:t>https://hyvatyo.ttl.fi/johtajuuden-anatomia/huomisen-johtajuus-starttipaketti</a:t>
            </a:r>
          </a:p>
        </p:txBody>
      </p:sp>
    </p:spTree>
    <p:extLst>
      <p:ext uri="{BB962C8B-B14F-4D97-AF65-F5344CB8AC3E}">
        <p14:creationId xmlns:p14="http://schemas.microsoft.com/office/powerpoint/2010/main" val="21643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ADDEB3-A032-2236-6D08-1D8CFAAFC8C0}"/>
              </a:ext>
            </a:extLst>
          </p:cNvPr>
          <p:cNvSpPr>
            <a:spLocks noGrp="1"/>
          </p:cNvSpPr>
          <p:nvPr>
            <p:ph type="ctrTitle"/>
          </p:nvPr>
        </p:nvSpPr>
        <p:spPr/>
        <p:txBody>
          <a:bodyPr/>
          <a:lstStyle/>
          <a:p>
            <a:r>
              <a:rPr lang="en-FI" sz="1200" dirty="0">
                <a:solidFill>
                  <a:schemeClr val="accent1"/>
                </a:solidFill>
              </a:rPr>
              <a:t>TEESI 6 </a:t>
            </a:r>
            <a:br>
              <a:rPr lang="en-FI" sz="2800" dirty="0">
                <a:solidFill>
                  <a:schemeClr val="accent1"/>
                </a:solidFill>
              </a:rPr>
            </a:br>
            <a:r>
              <a:rPr lang="fi-FI" dirty="0">
                <a:latin typeface="Arial" panose="020B0604020202020204" pitchFamily="34" charset="0"/>
                <a:cs typeface="Arial" panose="020B0604020202020204" pitchFamily="34" charset="0"/>
              </a:rPr>
              <a:t>Johtajuus on jaettua, yhdessä ohjautumista</a:t>
            </a:r>
          </a:p>
        </p:txBody>
      </p:sp>
      <p:sp>
        <p:nvSpPr>
          <p:cNvPr id="5" name="Subtitle 4">
            <a:extLst>
              <a:ext uri="{FF2B5EF4-FFF2-40B4-BE49-F238E27FC236}">
                <a16:creationId xmlns:a16="http://schemas.microsoft.com/office/drawing/2014/main" id="{D9A6CBB8-5896-0DA2-0368-CB67A19CE93A}"/>
              </a:ext>
            </a:extLst>
          </p:cNvPr>
          <p:cNvSpPr>
            <a:spLocks noGrp="1"/>
          </p:cNvSpPr>
          <p:nvPr>
            <p:ph type="subTitle" idx="1"/>
          </p:nvPr>
        </p:nvSpPr>
        <p:spPr>
          <a:xfrm>
            <a:off x="768001" y="1731601"/>
            <a:ext cx="4915170" cy="4282504"/>
          </a:xfrm>
        </p:spPr>
        <p:txBody>
          <a:bodyPr vert="horz" lIns="91440" tIns="45720" rIns="91440" bIns="45720" rtlCol="0" anchor="t">
            <a:noAutofit/>
          </a:bodyPr>
          <a:lstStyle/>
          <a:p>
            <a:pPr>
              <a:spcAft>
                <a:spcPts val="800"/>
              </a:spcAft>
            </a:pPr>
            <a:r>
              <a:rPr lang="fi-FI" sz="1400" b="1" dirty="0">
                <a:effectLst/>
              </a:rPr>
              <a:t>Kukaan yksittäinen johtaja ei voi yksinään onnistua tehtävässään – siten johtajuus on aina jaettua ja koko työyhteisön vastuulla</a:t>
            </a:r>
            <a:r>
              <a:rPr lang="fi-FI" sz="1400" dirty="0">
                <a:effectLst/>
              </a:rPr>
              <a:t>.</a:t>
            </a:r>
            <a:r>
              <a:rPr lang="fi-FI" sz="1400" dirty="0"/>
              <a:t> </a:t>
            </a:r>
          </a:p>
          <a:p>
            <a:pPr>
              <a:spcAft>
                <a:spcPts val="800"/>
              </a:spcAft>
            </a:pPr>
            <a:r>
              <a:rPr lang="fi-FI" sz="1400" dirty="0">
                <a:effectLst/>
              </a:rPr>
              <a:t>Huomisen johtajuus nojaa vahvasti yhteisöohjautuvuuteen. </a:t>
            </a:r>
            <a:r>
              <a:rPr lang="fi-FI" sz="1400" dirty="0"/>
              <a:t>Yhteisöohjautuvuuden ydinajatus on mahdollistaa työntekijöille mahdollisuus tehdä työnsä yhdessä heidän itse kokemalla, parhaalla mahdollisella tavalla. Tiukan kontrollin sijaan tehtäviä ja vastuita hajautetaan tiimien kesken. </a:t>
            </a:r>
            <a:endParaRPr lang="fi-FI" sz="1400" dirty="0">
              <a:cs typeface="Arial"/>
            </a:endParaRPr>
          </a:p>
          <a:p>
            <a:pPr>
              <a:spcAft>
                <a:spcPts val="800"/>
              </a:spcAft>
            </a:pPr>
            <a:r>
              <a:rPr lang="fi-FI" sz="1400" dirty="0"/>
              <a:t>Huomisen johtajuus onkin jaettua:</a:t>
            </a:r>
            <a:r>
              <a:rPr lang="fi-FI" sz="1400" dirty="0">
                <a:effectLst/>
              </a:rPr>
              <a:t> </a:t>
            </a:r>
            <a:r>
              <a:rPr lang="fi-FI" sz="1400" dirty="0"/>
              <a:t>Johtajuusbarometrin </a:t>
            </a:r>
            <a:r>
              <a:rPr lang="fi-FI" sz="1400" dirty="0">
                <a:effectLst/>
              </a:rPr>
              <a:t>mukaan esimerkiksi palautekulttuuri, työhyvinvointi,</a:t>
            </a:r>
            <a:r>
              <a:rPr lang="fi-FI" sz="1400" dirty="0"/>
              <a:t> </a:t>
            </a:r>
            <a:r>
              <a:rPr lang="fi-FI" sz="1400" dirty="0">
                <a:effectLst/>
              </a:rPr>
              <a:t>turvallisuus </a:t>
            </a:r>
            <a:r>
              <a:rPr lang="fi-FI" sz="1400" dirty="0"/>
              <a:t>sekä viestintä</a:t>
            </a:r>
            <a:r>
              <a:rPr lang="fi-FI" sz="1400" dirty="0">
                <a:effectLst/>
              </a:rPr>
              <a:t> koetaan olevan vahvasti </a:t>
            </a:r>
            <a:r>
              <a:rPr lang="fi-FI" sz="1400" dirty="0"/>
              <a:t>sekä johdon</a:t>
            </a:r>
            <a:r>
              <a:rPr lang="fi-FI" sz="1400" dirty="0">
                <a:effectLst/>
              </a:rPr>
              <a:t> </a:t>
            </a:r>
            <a:r>
              <a:rPr lang="fi-FI" sz="1400" dirty="0"/>
              <a:t>että työ</a:t>
            </a:r>
            <a:r>
              <a:rPr lang="fi-FI" sz="1400" dirty="0">
                <a:effectLst/>
              </a:rPr>
              <a:t>ntekijöiden vastuulla.</a:t>
            </a:r>
            <a:r>
              <a:rPr lang="fi-FI" sz="1400" dirty="0"/>
              <a:t> </a:t>
            </a:r>
            <a:endParaRPr lang="fi-FI" sz="1400" dirty="0">
              <a:effectLst/>
              <a:cs typeface="Arial"/>
            </a:endParaRPr>
          </a:p>
          <a:p>
            <a:pPr>
              <a:spcAft>
                <a:spcPts val="800"/>
              </a:spcAft>
            </a:pPr>
            <a:r>
              <a:rPr lang="fi-FI" sz="1400" dirty="0">
                <a:effectLst/>
              </a:rPr>
              <a:t>Vaikka johdon vastuulla koetaan usein olevan liiketoimintastrategiaan </a:t>
            </a:r>
            <a:r>
              <a:rPr lang="fi-FI" sz="1400" dirty="0"/>
              <a:t>liittyviä asioita</a:t>
            </a:r>
            <a:r>
              <a:rPr lang="fi-FI" sz="1400" dirty="0">
                <a:effectLst/>
              </a:rPr>
              <a:t>, kuten toiminnan suunta ja visio, tarkoitus ja arvot</a:t>
            </a:r>
            <a:r>
              <a:rPr lang="fi-FI" sz="1400" dirty="0"/>
              <a:t>, niin </a:t>
            </a:r>
            <a:r>
              <a:rPr lang="fi-FI" sz="1400" dirty="0">
                <a:effectLst/>
              </a:rPr>
              <a:t>yli puolet kokee,</a:t>
            </a:r>
            <a:br>
              <a:rPr lang="fi-FI" sz="1400" dirty="0">
                <a:effectLst/>
              </a:rPr>
            </a:br>
            <a:r>
              <a:rPr lang="fi-FI" sz="1400" dirty="0"/>
              <a:t>että vastuuta</a:t>
            </a:r>
            <a:r>
              <a:rPr lang="fi-FI" sz="1400" dirty="0">
                <a:effectLst/>
              </a:rPr>
              <a:t> on myös työntekijö</a:t>
            </a:r>
            <a:r>
              <a:rPr lang="fi-FI" sz="1400" dirty="0"/>
              <a:t>illä. </a:t>
            </a:r>
            <a:r>
              <a:rPr lang="fi-FI" sz="1400" dirty="0">
                <a:effectLst/>
              </a:rPr>
              <a:t>Työn tekemisen tavat ja työkalut taas nähdään vaihtoehdoista eniten kuuluvan työntekijöiden vastuulle.</a:t>
            </a:r>
            <a:r>
              <a:rPr lang="fi-FI" sz="1400" dirty="0"/>
              <a:t> </a:t>
            </a:r>
            <a:endParaRPr lang="fi-FI" sz="1400" dirty="0">
              <a:effectLst/>
              <a:cs typeface="Arial"/>
            </a:endParaRPr>
          </a:p>
        </p:txBody>
      </p:sp>
      <p:sp>
        <p:nvSpPr>
          <p:cNvPr id="3" name="TextBox 2">
            <a:extLst>
              <a:ext uri="{FF2B5EF4-FFF2-40B4-BE49-F238E27FC236}">
                <a16:creationId xmlns:a16="http://schemas.microsoft.com/office/drawing/2014/main" id="{EFCE2431-D8FD-24EA-97A9-F67A725F7238}"/>
              </a:ext>
            </a:extLst>
          </p:cNvPr>
          <p:cNvSpPr txBox="1"/>
          <p:nvPr/>
        </p:nvSpPr>
        <p:spPr>
          <a:xfrm>
            <a:off x="10618075" y="4455669"/>
            <a:ext cx="1487347" cy="3077766"/>
          </a:xfrm>
          <a:prstGeom prst="rect">
            <a:avLst/>
          </a:prstGeom>
          <a:noFill/>
        </p:spPr>
        <p:txBody>
          <a:bodyPr wrap="square" lIns="0" tIns="0" rIns="0" bIns="0" anchor="b">
            <a:spAutoFit/>
          </a:bodyPr>
          <a:lstStyle/>
          <a:p>
            <a:pPr algn="r"/>
            <a:r>
              <a:rPr lang="fi-FI" sz="20000" b="1">
                <a:solidFill>
                  <a:schemeClr val="accent3">
                    <a:alpha val="20000"/>
                  </a:schemeClr>
                </a:solidFill>
                <a:latin typeface="Arial Black" panose="020B0604020202020204" pitchFamily="34" charset="0"/>
                <a:cs typeface="Arial Black" panose="020B0604020202020204" pitchFamily="34" charset="0"/>
              </a:rPr>
              <a:t>6</a:t>
            </a:r>
          </a:p>
        </p:txBody>
      </p:sp>
      <p:sp>
        <p:nvSpPr>
          <p:cNvPr id="7" name="Subtitle 9">
            <a:extLst>
              <a:ext uri="{FF2B5EF4-FFF2-40B4-BE49-F238E27FC236}">
                <a16:creationId xmlns:a16="http://schemas.microsoft.com/office/drawing/2014/main" id="{B02E429D-7FE9-A1D2-958E-D8B79FB7D966}"/>
              </a:ext>
            </a:extLst>
          </p:cNvPr>
          <p:cNvSpPr txBox="1">
            <a:spLocks/>
          </p:cNvSpPr>
          <p:nvPr/>
        </p:nvSpPr>
        <p:spPr>
          <a:xfrm>
            <a:off x="6264000" y="1882800"/>
            <a:ext cx="2620563" cy="4282504"/>
          </a:xfrm>
          <a:prstGeom prst="rect">
            <a:avLst/>
          </a:prstGeom>
        </p:spPr>
        <p:txBody>
          <a:bodyPr vert="horz" lIns="91440" tIns="45720" rIns="91440" bIns="45720" rtlCol="0" anchor="t">
            <a:noAutofit/>
          </a:bodyPr>
          <a:lstStyle>
            <a:lvl1pPr marL="0" indent="0" algn="l" defTabSz="1219170" rtl="0" eaLnBrk="1" latinLnBrk="0" hangingPunct="1">
              <a:spcBef>
                <a:spcPts val="0"/>
              </a:spcBef>
              <a:buClr>
                <a:schemeClr val="accent1"/>
              </a:buClr>
              <a:buFont typeface="Arial" panose="020B0604020202020204" pitchFamily="34" charset="0"/>
              <a:buNone/>
              <a:defRPr sz="2000" kern="1200">
                <a:solidFill>
                  <a:schemeClr val="tx1"/>
                </a:solidFill>
                <a:latin typeface="+mn-lt"/>
                <a:ea typeface="+mn-ea"/>
                <a:cs typeface="+mn-cs"/>
              </a:defRPr>
            </a:lvl1pPr>
            <a:lvl2pPr marL="609585"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2pPr>
            <a:lvl3pPr marL="1219170"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3pPr>
            <a:lvl4pPr marL="1828754"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4pPr>
            <a:lvl5pPr marL="2438339"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spcAft>
                <a:spcPts val="600"/>
              </a:spcAft>
            </a:pPr>
            <a:r>
              <a:rPr lang="fi-FI" sz="1100" dirty="0"/>
              <a:t>Sanoisin näin, että johtajan pitää kantaa vastuuta mutta se on mahdotonta ilman, että johdettavat näkevät myös oman vastuunsa siinä yhtälössä. Kaikkien pitää miettiä sitä, mitä tuo siihen tilanteeseen – mitä tuot mukanasi esimerkiksi palaveriin, minkä energian, minkä tunnelman? </a:t>
            </a:r>
          </a:p>
          <a:p>
            <a:pPr>
              <a:spcAft>
                <a:spcPts val="600"/>
              </a:spcAft>
            </a:pPr>
            <a:r>
              <a:rPr lang="fi-FI" sz="1100" b="1" dirty="0">
                <a:solidFill>
                  <a:schemeClr val="accent1"/>
                </a:solidFill>
              </a:rPr>
              <a:t>Riina Hyöky</a:t>
            </a:r>
            <a:br>
              <a:rPr lang="fi-FI" sz="1100" dirty="0"/>
            </a:br>
            <a:r>
              <a:rPr lang="fi-FI" sz="1100" dirty="0">
                <a:solidFill>
                  <a:schemeClr val="accent1"/>
                </a:solidFill>
              </a:rPr>
              <a:t>Vuoden nuori johtaja 2022</a:t>
            </a:r>
          </a:p>
          <a:p>
            <a:pPr>
              <a:spcAft>
                <a:spcPts val="600"/>
              </a:spcAft>
            </a:pPr>
            <a:endParaRPr lang="fi-FI" sz="1100" dirty="0">
              <a:solidFill>
                <a:schemeClr val="accent1"/>
              </a:solidFill>
              <a:cs typeface="Arial"/>
            </a:endParaRPr>
          </a:p>
          <a:p>
            <a:pPr>
              <a:spcAft>
                <a:spcPts val="600"/>
              </a:spcAft>
            </a:pPr>
            <a:r>
              <a:rPr lang="fi-FI" sz="1100" dirty="0"/>
              <a:t>Silloin aikanaan uran alussa päätin, että seuraavat kymmenen vuotta opiskelen ihmisten johtamista ja kun tuli välitilinpäätöksen paikka niin ajattelin että taidan jatkaa seuraavatkin kymmenen vuotta, koska aihepiiristä ei haastavuus tai eri vivahteet lopu. </a:t>
            </a:r>
          </a:p>
          <a:p>
            <a:pPr>
              <a:spcAft>
                <a:spcPts val="600"/>
              </a:spcAft>
            </a:pPr>
            <a:r>
              <a:rPr lang="fi-FI" sz="1100" b="1" dirty="0">
                <a:solidFill>
                  <a:schemeClr val="accent1"/>
                </a:solidFill>
              </a:rPr>
              <a:t>Antti Savolainen</a:t>
            </a:r>
            <a:br>
              <a:rPr lang="fi-FI" sz="1100" dirty="0">
                <a:solidFill>
                  <a:schemeClr val="accent1"/>
                </a:solidFill>
              </a:rPr>
            </a:br>
            <a:r>
              <a:rPr lang="fi-FI" sz="1100" dirty="0">
                <a:solidFill>
                  <a:schemeClr val="accent1"/>
                </a:solidFill>
              </a:rPr>
              <a:t>Vuoden nuori johtaja 2018</a:t>
            </a:r>
          </a:p>
          <a:p>
            <a:pPr>
              <a:spcAft>
                <a:spcPts val="600"/>
              </a:spcAft>
            </a:pPr>
            <a:endParaRPr lang="fi-FI" sz="1100" dirty="0">
              <a:solidFill>
                <a:schemeClr val="accent1"/>
              </a:solidFill>
              <a:cs typeface="Arial"/>
            </a:endParaRPr>
          </a:p>
        </p:txBody>
      </p:sp>
      <p:graphicFrame>
        <p:nvGraphicFramePr>
          <p:cNvPr id="8" name="Table 19">
            <a:extLst>
              <a:ext uri="{FF2B5EF4-FFF2-40B4-BE49-F238E27FC236}">
                <a16:creationId xmlns:a16="http://schemas.microsoft.com/office/drawing/2014/main" id="{DC9AC4E5-5503-8AFE-1AF5-0E1058120AA7}"/>
              </a:ext>
            </a:extLst>
          </p:cNvPr>
          <p:cNvGraphicFramePr>
            <a:graphicFrameLocks noGrp="1"/>
          </p:cNvGraphicFramePr>
          <p:nvPr/>
        </p:nvGraphicFramePr>
        <p:xfrm>
          <a:off x="0" y="0"/>
          <a:ext cx="12192000" cy="216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38160932"/>
                    </a:ext>
                  </a:extLst>
                </a:gridCol>
                <a:gridCol w="1524000">
                  <a:extLst>
                    <a:ext uri="{9D8B030D-6E8A-4147-A177-3AD203B41FA5}">
                      <a16:colId xmlns:a16="http://schemas.microsoft.com/office/drawing/2014/main" val="1808258657"/>
                    </a:ext>
                  </a:extLst>
                </a:gridCol>
                <a:gridCol w="1524000">
                  <a:extLst>
                    <a:ext uri="{9D8B030D-6E8A-4147-A177-3AD203B41FA5}">
                      <a16:colId xmlns:a16="http://schemas.microsoft.com/office/drawing/2014/main" val="1456551670"/>
                    </a:ext>
                  </a:extLst>
                </a:gridCol>
                <a:gridCol w="1524000">
                  <a:extLst>
                    <a:ext uri="{9D8B030D-6E8A-4147-A177-3AD203B41FA5}">
                      <a16:colId xmlns:a16="http://schemas.microsoft.com/office/drawing/2014/main" val="2682384875"/>
                    </a:ext>
                  </a:extLst>
                </a:gridCol>
                <a:gridCol w="1524000">
                  <a:extLst>
                    <a:ext uri="{9D8B030D-6E8A-4147-A177-3AD203B41FA5}">
                      <a16:colId xmlns:a16="http://schemas.microsoft.com/office/drawing/2014/main" val="2298703833"/>
                    </a:ext>
                  </a:extLst>
                </a:gridCol>
                <a:gridCol w="1524000">
                  <a:extLst>
                    <a:ext uri="{9D8B030D-6E8A-4147-A177-3AD203B41FA5}">
                      <a16:colId xmlns:a16="http://schemas.microsoft.com/office/drawing/2014/main" val="2700950159"/>
                    </a:ext>
                  </a:extLst>
                </a:gridCol>
                <a:gridCol w="1524000">
                  <a:extLst>
                    <a:ext uri="{9D8B030D-6E8A-4147-A177-3AD203B41FA5}">
                      <a16:colId xmlns:a16="http://schemas.microsoft.com/office/drawing/2014/main" val="2252819247"/>
                    </a:ext>
                  </a:extLst>
                </a:gridCol>
                <a:gridCol w="1524000">
                  <a:extLst>
                    <a:ext uri="{9D8B030D-6E8A-4147-A177-3AD203B41FA5}">
                      <a16:colId xmlns:a16="http://schemas.microsoft.com/office/drawing/2014/main" val="2867077216"/>
                    </a:ext>
                  </a:extLst>
                </a:gridCol>
              </a:tblGrid>
              <a:tr h="216000">
                <a:tc>
                  <a:txBody>
                    <a:bodyPr/>
                    <a:lstStyle/>
                    <a:p>
                      <a:pPr algn="ctr"/>
                      <a:r>
                        <a:rPr lang="fi-FI" sz="800" b="0"/>
                        <a:t>Tulevaisuus</a:t>
                      </a:r>
                    </a:p>
                  </a:txBody>
                  <a:tcPr marL="0" marR="0" marT="0" marB="0"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Johtajuuskäsitys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Inhimillisyys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Motivaatio</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Itsereflektio</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Yhteisöohjautuvuus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i-FI" sz="800" b="0"/>
                        <a:t>Jatkuva oppiminen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Kriittinen ajattelu</a:t>
                      </a:r>
                    </a:p>
                  </a:txBody>
                  <a:tcPr marL="0" marR="0" marT="0" marB="0"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733019035"/>
                  </a:ext>
                </a:extLst>
              </a:tr>
            </a:tbl>
          </a:graphicData>
        </a:graphic>
      </p:graphicFrame>
      <p:sp>
        <p:nvSpPr>
          <p:cNvPr id="9" name="Rectangle 8">
            <a:extLst>
              <a:ext uri="{FF2B5EF4-FFF2-40B4-BE49-F238E27FC236}">
                <a16:creationId xmlns:a16="http://schemas.microsoft.com/office/drawing/2014/main" id="{5AD8C26D-673D-D87E-15BA-EDE68D5C14F3}"/>
              </a:ext>
            </a:extLst>
          </p:cNvPr>
          <p:cNvSpPr/>
          <p:nvPr/>
        </p:nvSpPr>
        <p:spPr>
          <a:xfrm>
            <a:off x="9257345" y="1882800"/>
            <a:ext cx="2824927" cy="3783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fi-FI" sz="2400" b="1" dirty="0">
                <a:solidFill>
                  <a:schemeClr val="accent1"/>
                </a:solidFill>
              </a:rPr>
              <a:t>Yhteisöohjautuvuus</a:t>
            </a:r>
          </a:p>
          <a:p>
            <a:pPr>
              <a:spcAft>
                <a:spcPts val="600"/>
              </a:spcAft>
            </a:pPr>
            <a:r>
              <a:rPr lang="fi-FI" sz="1600" dirty="0">
                <a:solidFill>
                  <a:schemeClr val="bg1"/>
                </a:solidFill>
              </a:rPr>
              <a:t>Itseohjautuvuutta vai yhteisöohjautuvuutta, mitä tarkoitamme näillä käsitteillä?</a:t>
            </a:r>
          </a:p>
          <a:p>
            <a:pPr>
              <a:spcAft>
                <a:spcPts val="600"/>
              </a:spcAft>
            </a:pPr>
            <a:r>
              <a:rPr lang="fi-FI" sz="1600" dirty="0">
                <a:solidFill>
                  <a:schemeClr val="bg1"/>
                </a:solidFill>
              </a:rPr>
              <a:t>Tuemmeko omaehtoista työskentelyä ja yksilön roolia päätöksenteossa eli itseohjautuvuutta? </a:t>
            </a:r>
          </a:p>
          <a:p>
            <a:pPr>
              <a:spcAft>
                <a:spcPts val="600"/>
              </a:spcAft>
            </a:pPr>
            <a:r>
              <a:rPr lang="fi-FI" sz="1600" dirty="0">
                <a:solidFill>
                  <a:schemeClr val="bg1"/>
                </a:solidFill>
              </a:rPr>
              <a:t>Vai tavoittelemmeko yhteisöohjautuvuutta pyrkimällä kohti yhdessä organisoituvaa toimintamallia?</a:t>
            </a:r>
          </a:p>
          <a:p>
            <a:pPr fontAlgn="base">
              <a:spcAft>
                <a:spcPts val="600"/>
              </a:spcAft>
            </a:pPr>
            <a:endParaRPr lang="fi-FI" sz="1300" dirty="0">
              <a:solidFill>
                <a:schemeClr val="bg1"/>
              </a:solidFill>
            </a:endParaRPr>
          </a:p>
        </p:txBody>
      </p:sp>
      <p:sp>
        <p:nvSpPr>
          <p:cNvPr id="10" name="Footer Placeholder 9">
            <a:extLst>
              <a:ext uri="{FF2B5EF4-FFF2-40B4-BE49-F238E27FC236}">
                <a16:creationId xmlns:a16="http://schemas.microsoft.com/office/drawing/2014/main" id="{E15E87D8-87B5-C2D3-9A4E-03451562BE70}"/>
              </a:ext>
            </a:extLst>
          </p:cNvPr>
          <p:cNvSpPr>
            <a:spLocks noGrp="1"/>
          </p:cNvSpPr>
          <p:nvPr>
            <p:ph type="ftr" sz="quarter" idx="3"/>
          </p:nvPr>
        </p:nvSpPr>
        <p:spPr/>
        <p:txBody>
          <a:bodyPr/>
          <a:lstStyle/>
          <a:p>
            <a:r>
              <a:rPr lang="fi-FI"/>
              <a:t>Huomisen johtajuus | Starttipaketti 2023</a:t>
            </a:r>
          </a:p>
        </p:txBody>
      </p:sp>
      <p:sp>
        <p:nvSpPr>
          <p:cNvPr id="11" name="Slide Number Placeholder 10">
            <a:extLst>
              <a:ext uri="{FF2B5EF4-FFF2-40B4-BE49-F238E27FC236}">
                <a16:creationId xmlns:a16="http://schemas.microsoft.com/office/drawing/2014/main" id="{A2459735-94B7-7450-8EA0-A9E89E0B4A97}"/>
              </a:ext>
            </a:extLst>
          </p:cNvPr>
          <p:cNvSpPr>
            <a:spLocks noGrp="1"/>
          </p:cNvSpPr>
          <p:nvPr>
            <p:ph type="sldNum" sz="quarter" idx="4"/>
          </p:nvPr>
        </p:nvSpPr>
        <p:spPr/>
        <p:txBody>
          <a:bodyPr/>
          <a:lstStyle/>
          <a:p>
            <a:fld id="{1EA1DD0D-7089-48C5-B116-A19F892CF1D9}" type="slidenum">
              <a:rPr lang="fi-FI" smtClean="0"/>
              <a:pPr/>
              <a:t>10</a:t>
            </a:fld>
            <a:endParaRPr lang="fi-FI"/>
          </a:p>
        </p:txBody>
      </p:sp>
      <p:sp>
        <p:nvSpPr>
          <p:cNvPr id="13" name="TextBox 12">
            <a:extLst>
              <a:ext uri="{FF2B5EF4-FFF2-40B4-BE49-F238E27FC236}">
                <a16:creationId xmlns:a16="http://schemas.microsoft.com/office/drawing/2014/main" id="{50DC3F51-2992-FF13-7DF3-66EDD5D06937}"/>
              </a:ext>
            </a:extLst>
          </p:cNvPr>
          <p:cNvSpPr txBox="1"/>
          <p:nvPr/>
        </p:nvSpPr>
        <p:spPr>
          <a:xfrm>
            <a:off x="768001" y="5731976"/>
            <a:ext cx="2216757" cy="564257"/>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800"/>
              </a:spcAft>
              <a:buClr>
                <a:srgbClr val="F59F4B"/>
              </a:buClr>
              <a:buSzTx/>
              <a:buFont typeface="Arial" panose="020B0604020202020204" pitchFamily="34" charset="0"/>
              <a:buNone/>
              <a:tabLst/>
              <a:defRPr/>
            </a:pPr>
            <a:endParaRPr kumimoji="0" lang="fi-FI" sz="1400" b="0" i="0" u="none" strike="noStrike" kern="1200" cap="none" spc="0" normalizeH="0" baseline="0" noProof="0">
              <a:ln>
                <a:noFill/>
              </a:ln>
              <a:solidFill>
                <a:srgbClr val="000000"/>
              </a:solidFill>
              <a:effectLst/>
              <a:uLnTx/>
              <a:uFillTx/>
              <a:latin typeface="ArialMT"/>
              <a:ea typeface="+mn-ea"/>
              <a:cs typeface="+mn-cs"/>
            </a:endParaRPr>
          </a:p>
          <a:p>
            <a:pPr marL="0" marR="0" lvl="0" indent="0" algn="l" defTabSz="1219170" rtl="0" eaLnBrk="1" fontAlgn="auto" latinLnBrk="0" hangingPunct="1">
              <a:lnSpc>
                <a:spcPct val="100000"/>
              </a:lnSpc>
              <a:spcBef>
                <a:spcPts val="0"/>
              </a:spcBef>
              <a:spcAft>
                <a:spcPts val="800"/>
              </a:spcAft>
              <a:buClr>
                <a:srgbClr val="F59F4B"/>
              </a:buClr>
              <a:buSzTx/>
              <a:buFont typeface="Arial" panose="020B0604020202020204" pitchFamily="34" charset="0"/>
              <a:buNone/>
              <a:tabLst/>
              <a:defRPr/>
            </a:pPr>
            <a:r>
              <a:rPr kumimoji="0" lang="fi-FI" sz="1000" b="0" i="0" u="none" strike="noStrike" kern="1200" cap="none" spc="0" normalizeH="0" baseline="0" noProof="0">
                <a:ln>
                  <a:noFill/>
                </a:ln>
                <a:solidFill>
                  <a:srgbClr val="000000"/>
                </a:solidFill>
                <a:effectLst/>
                <a:uLnTx/>
                <a:uFillTx/>
                <a:latin typeface="Arial"/>
                <a:ea typeface="+mn-ea"/>
                <a:cs typeface="+mn-cs"/>
              </a:rPr>
              <a:t>Johtajuusbarometri 2022</a:t>
            </a:r>
          </a:p>
        </p:txBody>
      </p:sp>
    </p:spTree>
    <p:extLst>
      <p:ext uri="{BB962C8B-B14F-4D97-AF65-F5344CB8AC3E}">
        <p14:creationId xmlns:p14="http://schemas.microsoft.com/office/powerpoint/2010/main" val="211680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ADDEB3-A032-2236-6D08-1D8CFAAFC8C0}"/>
              </a:ext>
            </a:extLst>
          </p:cNvPr>
          <p:cNvSpPr>
            <a:spLocks noGrp="1"/>
          </p:cNvSpPr>
          <p:nvPr>
            <p:ph type="ctrTitle"/>
          </p:nvPr>
        </p:nvSpPr>
        <p:spPr/>
        <p:txBody>
          <a:bodyPr/>
          <a:lstStyle/>
          <a:p>
            <a:r>
              <a:rPr lang="en-FI" sz="1200" dirty="0">
                <a:solidFill>
                  <a:schemeClr val="accent1"/>
                </a:solidFill>
              </a:rPr>
              <a:t>TEESI 7 </a:t>
            </a:r>
            <a:br>
              <a:rPr lang="en-FI" sz="2800" dirty="0">
                <a:solidFill>
                  <a:schemeClr val="accent1"/>
                </a:solidFill>
              </a:rPr>
            </a:br>
            <a:r>
              <a:rPr lang="fi-FI" dirty="0">
                <a:latin typeface="Arial" panose="020B0604020202020204" pitchFamily="34" charset="0"/>
                <a:cs typeface="Arial" panose="020B0604020202020204" pitchFamily="34" charset="0"/>
              </a:rPr>
              <a:t>Johtajuus on jatkuvaa yhdessä oppimista</a:t>
            </a:r>
          </a:p>
        </p:txBody>
      </p:sp>
      <p:sp>
        <p:nvSpPr>
          <p:cNvPr id="5" name="Subtitle 4">
            <a:extLst>
              <a:ext uri="{FF2B5EF4-FFF2-40B4-BE49-F238E27FC236}">
                <a16:creationId xmlns:a16="http://schemas.microsoft.com/office/drawing/2014/main" id="{D9A6CBB8-5896-0DA2-0368-CB67A19CE93A}"/>
              </a:ext>
            </a:extLst>
          </p:cNvPr>
          <p:cNvSpPr>
            <a:spLocks noGrp="1"/>
          </p:cNvSpPr>
          <p:nvPr>
            <p:ph type="subTitle" idx="1"/>
          </p:nvPr>
        </p:nvSpPr>
        <p:spPr>
          <a:xfrm>
            <a:off x="767999" y="1731601"/>
            <a:ext cx="4954375" cy="4282504"/>
          </a:xfrm>
        </p:spPr>
        <p:txBody>
          <a:bodyPr vert="horz" lIns="91440" tIns="45720" rIns="91440" bIns="45720" rtlCol="0" anchor="t">
            <a:noAutofit/>
          </a:bodyPr>
          <a:lstStyle/>
          <a:p>
            <a:pPr>
              <a:spcAft>
                <a:spcPts val="1200"/>
              </a:spcAft>
            </a:pPr>
            <a:r>
              <a:rPr lang="fi-FI" sz="1400" b="1" dirty="0"/>
              <a:t>Nykyinen toimintaympäristömme lisää jatkuvasti tarvetta työntekijän ja työyhteisön kykyyn joustaa, soveltaa ja ennakoida toimintaympäristönsä kehityssuuntia. Johtajuus onkin myös yhdessä oppimista</a:t>
            </a:r>
            <a:r>
              <a:rPr lang="fi-FI" sz="1400" dirty="0"/>
              <a:t>. </a:t>
            </a:r>
          </a:p>
          <a:p>
            <a:pPr>
              <a:spcAft>
                <a:spcPts val="1200"/>
              </a:spcAft>
            </a:pPr>
            <a:r>
              <a:rPr lang="fi-FI" sz="1400" dirty="0"/>
              <a:t>Yhdessä oppiva organisaatio kasvattaa muutoskykyään tehokkaasti. </a:t>
            </a:r>
            <a:r>
              <a:rPr lang="fi-FI" sz="1400" dirty="0" err="1"/>
              <a:t>Resilientit</a:t>
            </a:r>
            <a:r>
              <a:rPr lang="fi-FI" sz="1400" dirty="0"/>
              <a:t> organisaatiot ymmärtävät, että organisaation toimintaa tulee kehittää kokonaisuutena pistemäisten ratkaisuiden sijaan, joten ne ovat osaltaan myös </a:t>
            </a:r>
            <a:r>
              <a:rPr lang="fi-FI" sz="1400" b="1" dirty="0"/>
              <a:t>systeemiälykkäitä.</a:t>
            </a:r>
            <a:endParaRPr lang="fi-FI" sz="1400" b="1" dirty="0">
              <a:cs typeface="Arial"/>
            </a:endParaRPr>
          </a:p>
          <a:p>
            <a:pPr>
              <a:spcAft>
                <a:spcPts val="1200"/>
              </a:spcAft>
            </a:pPr>
            <a:r>
              <a:rPr lang="fi-FI" sz="1400" dirty="0"/>
              <a:t>Uudistumista tai ajattelun kehittymistä ei kuitenkaan tapahdu, elleivät organisaatiot opi tietoisesti rikkomaan tai laajentamaan omaa kuplaansa. </a:t>
            </a:r>
            <a:r>
              <a:rPr lang="fi-FI" sz="1400" dirty="0" err="1"/>
              <a:t>Resilientti</a:t>
            </a:r>
            <a:r>
              <a:rPr lang="fi-FI" sz="1400" dirty="0"/>
              <a:t> organisaatio ottaa aktiivisen roolin verkostoissa ja rakentaa yhteistyösuhteita myös organisaation ulkopuolella, kasvattaen siten organisaation </a:t>
            </a:r>
            <a:r>
              <a:rPr lang="fi-FI" sz="1400" b="1" dirty="0"/>
              <a:t>sosiaalista pääomaa</a:t>
            </a:r>
            <a:r>
              <a:rPr lang="fi-FI" sz="1400" dirty="0"/>
              <a:t>. </a:t>
            </a:r>
            <a:endParaRPr lang="fi-FI" sz="1400" dirty="0">
              <a:cs typeface="Arial"/>
            </a:endParaRPr>
          </a:p>
        </p:txBody>
      </p:sp>
      <p:sp>
        <p:nvSpPr>
          <p:cNvPr id="6" name="Subtitle 9">
            <a:extLst>
              <a:ext uri="{FF2B5EF4-FFF2-40B4-BE49-F238E27FC236}">
                <a16:creationId xmlns:a16="http://schemas.microsoft.com/office/drawing/2014/main" id="{AF609568-DFDB-0C0C-6D19-82802313420A}"/>
              </a:ext>
            </a:extLst>
          </p:cNvPr>
          <p:cNvSpPr txBox="1">
            <a:spLocks/>
          </p:cNvSpPr>
          <p:nvPr/>
        </p:nvSpPr>
        <p:spPr>
          <a:xfrm>
            <a:off x="6264000" y="1882800"/>
            <a:ext cx="2678437" cy="4282504"/>
          </a:xfrm>
          <a:prstGeom prst="rect">
            <a:avLst/>
          </a:prstGeom>
        </p:spPr>
        <p:txBody>
          <a:bodyPr vert="horz" lIns="91440" tIns="45720" rIns="91440" bIns="45720" rtlCol="0">
            <a:noAutofit/>
          </a:bodyPr>
          <a:lstStyle>
            <a:lvl1pPr marL="0" indent="0" algn="l" defTabSz="1219170" rtl="0" eaLnBrk="1" latinLnBrk="0" hangingPunct="1">
              <a:spcBef>
                <a:spcPts val="0"/>
              </a:spcBef>
              <a:buClr>
                <a:schemeClr val="accent1"/>
              </a:buClr>
              <a:buFont typeface="Arial" panose="020B0604020202020204" pitchFamily="34" charset="0"/>
              <a:buNone/>
              <a:defRPr sz="2000" kern="1200">
                <a:solidFill>
                  <a:schemeClr val="tx1"/>
                </a:solidFill>
                <a:latin typeface="+mn-lt"/>
                <a:ea typeface="+mn-ea"/>
                <a:cs typeface="+mn-cs"/>
              </a:defRPr>
            </a:lvl1pPr>
            <a:lvl2pPr marL="609585"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2pPr>
            <a:lvl3pPr marL="1219170"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3pPr>
            <a:lvl4pPr marL="1828754"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4pPr>
            <a:lvl5pPr marL="2438339"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spcAft>
                <a:spcPts val="600"/>
              </a:spcAft>
            </a:pPr>
            <a:r>
              <a:rPr lang="fi-FI" sz="1100"/>
              <a:t>Viisaus ei tule sieltä esihenkilöportaasta - niitä hyviä ideoita, toteuttajia, suunnannäyttäjiä ja päätöksentekijöitä löytyy kaikilta organisaatiotasoilta. </a:t>
            </a:r>
          </a:p>
          <a:p>
            <a:pPr>
              <a:spcAft>
                <a:spcPts val="600"/>
              </a:spcAft>
            </a:pPr>
            <a:r>
              <a:rPr lang="fi-FI" sz="1100" b="1">
                <a:solidFill>
                  <a:schemeClr val="accent1"/>
                </a:solidFill>
              </a:rPr>
              <a:t>Antti Savolainen</a:t>
            </a:r>
            <a:br>
              <a:rPr lang="fi-FI" sz="1100">
                <a:solidFill>
                  <a:schemeClr val="accent1"/>
                </a:solidFill>
              </a:rPr>
            </a:br>
            <a:r>
              <a:rPr lang="fi-FI" sz="1100">
                <a:solidFill>
                  <a:schemeClr val="accent1"/>
                </a:solidFill>
              </a:rPr>
              <a:t>Vuoden nuori johtaja 2018</a:t>
            </a:r>
          </a:p>
          <a:p>
            <a:pPr>
              <a:spcAft>
                <a:spcPts val="600"/>
              </a:spcAft>
            </a:pPr>
            <a:endParaRPr lang="fi-FI" sz="1100">
              <a:solidFill>
                <a:schemeClr val="accent1"/>
              </a:solidFill>
            </a:endParaRPr>
          </a:p>
          <a:p>
            <a:pPr>
              <a:spcAft>
                <a:spcPts val="600"/>
              </a:spcAft>
            </a:pPr>
            <a:r>
              <a:rPr lang="fi-FI" sz="1100"/>
              <a:t>Sellainen ratkaisukeskeisyys kaikessa - kritiikki ei ole kovin arvokasta jos sinulla ei ole mitään ajatusta, että miten tätä voisi tehdä toisin tai paremmin. </a:t>
            </a:r>
          </a:p>
          <a:p>
            <a:pPr>
              <a:spcAft>
                <a:spcPts val="600"/>
              </a:spcAft>
            </a:pPr>
            <a:r>
              <a:rPr lang="fi-FI" sz="1100" b="1">
                <a:solidFill>
                  <a:schemeClr val="accent1"/>
                </a:solidFill>
              </a:rPr>
              <a:t>Juho Jokiniitty</a:t>
            </a:r>
            <a:br>
              <a:rPr lang="fi-FI" sz="1100">
                <a:solidFill>
                  <a:schemeClr val="accent1"/>
                </a:solidFill>
              </a:rPr>
            </a:br>
            <a:r>
              <a:rPr lang="fi-FI" sz="1100">
                <a:solidFill>
                  <a:schemeClr val="accent1"/>
                </a:solidFill>
              </a:rPr>
              <a:t>Vuoden nuori johtaja -finalisti 2022</a:t>
            </a:r>
          </a:p>
          <a:p>
            <a:pPr>
              <a:spcAft>
                <a:spcPts val="600"/>
              </a:spcAft>
            </a:pPr>
            <a:endParaRPr lang="fi-FI" sz="1100">
              <a:solidFill>
                <a:schemeClr val="accent1"/>
              </a:solidFill>
            </a:endParaRPr>
          </a:p>
          <a:p>
            <a:pPr>
              <a:spcAft>
                <a:spcPts val="600"/>
              </a:spcAft>
            </a:pPr>
            <a:endParaRPr lang="fi-FI" sz="1100">
              <a:solidFill>
                <a:schemeClr val="accent1"/>
              </a:solidFill>
            </a:endParaRPr>
          </a:p>
        </p:txBody>
      </p:sp>
      <p:sp>
        <p:nvSpPr>
          <p:cNvPr id="3" name="TextBox 2">
            <a:extLst>
              <a:ext uri="{FF2B5EF4-FFF2-40B4-BE49-F238E27FC236}">
                <a16:creationId xmlns:a16="http://schemas.microsoft.com/office/drawing/2014/main" id="{02DA9379-5BC0-2DD2-F567-D00B8E1B5924}"/>
              </a:ext>
            </a:extLst>
          </p:cNvPr>
          <p:cNvSpPr txBox="1"/>
          <p:nvPr/>
        </p:nvSpPr>
        <p:spPr>
          <a:xfrm>
            <a:off x="10618075" y="4455669"/>
            <a:ext cx="1487347" cy="3077766"/>
          </a:xfrm>
          <a:prstGeom prst="rect">
            <a:avLst/>
          </a:prstGeom>
          <a:noFill/>
        </p:spPr>
        <p:txBody>
          <a:bodyPr wrap="square" lIns="0" tIns="0" rIns="0" bIns="0" anchor="b">
            <a:spAutoFit/>
          </a:bodyPr>
          <a:lstStyle/>
          <a:p>
            <a:pPr algn="r"/>
            <a:r>
              <a:rPr lang="fi-FI" sz="20000" b="1">
                <a:solidFill>
                  <a:schemeClr val="accent3">
                    <a:alpha val="20000"/>
                  </a:schemeClr>
                </a:solidFill>
                <a:latin typeface="Arial Black" panose="020B0604020202020204" pitchFamily="34" charset="0"/>
                <a:cs typeface="Arial Black" panose="020B0604020202020204" pitchFamily="34" charset="0"/>
              </a:rPr>
              <a:t>7</a:t>
            </a:r>
          </a:p>
        </p:txBody>
      </p:sp>
      <p:graphicFrame>
        <p:nvGraphicFramePr>
          <p:cNvPr id="7" name="Table 19">
            <a:extLst>
              <a:ext uri="{FF2B5EF4-FFF2-40B4-BE49-F238E27FC236}">
                <a16:creationId xmlns:a16="http://schemas.microsoft.com/office/drawing/2014/main" id="{3FEA06E1-D61E-17E3-D97E-48B26D490792}"/>
              </a:ext>
            </a:extLst>
          </p:cNvPr>
          <p:cNvGraphicFramePr>
            <a:graphicFrameLocks noGrp="1"/>
          </p:cNvGraphicFramePr>
          <p:nvPr/>
        </p:nvGraphicFramePr>
        <p:xfrm>
          <a:off x="0" y="0"/>
          <a:ext cx="12192000" cy="216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38160932"/>
                    </a:ext>
                  </a:extLst>
                </a:gridCol>
                <a:gridCol w="1524000">
                  <a:extLst>
                    <a:ext uri="{9D8B030D-6E8A-4147-A177-3AD203B41FA5}">
                      <a16:colId xmlns:a16="http://schemas.microsoft.com/office/drawing/2014/main" val="1808258657"/>
                    </a:ext>
                  </a:extLst>
                </a:gridCol>
                <a:gridCol w="1524000">
                  <a:extLst>
                    <a:ext uri="{9D8B030D-6E8A-4147-A177-3AD203B41FA5}">
                      <a16:colId xmlns:a16="http://schemas.microsoft.com/office/drawing/2014/main" val="1456551670"/>
                    </a:ext>
                  </a:extLst>
                </a:gridCol>
                <a:gridCol w="1524000">
                  <a:extLst>
                    <a:ext uri="{9D8B030D-6E8A-4147-A177-3AD203B41FA5}">
                      <a16:colId xmlns:a16="http://schemas.microsoft.com/office/drawing/2014/main" val="2682384875"/>
                    </a:ext>
                  </a:extLst>
                </a:gridCol>
                <a:gridCol w="1524000">
                  <a:extLst>
                    <a:ext uri="{9D8B030D-6E8A-4147-A177-3AD203B41FA5}">
                      <a16:colId xmlns:a16="http://schemas.microsoft.com/office/drawing/2014/main" val="2298703833"/>
                    </a:ext>
                  </a:extLst>
                </a:gridCol>
                <a:gridCol w="1524000">
                  <a:extLst>
                    <a:ext uri="{9D8B030D-6E8A-4147-A177-3AD203B41FA5}">
                      <a16:colId xmlns:a16="http://schemas.microsoft.com/office/drawing/2014/main" val="2700950159"/>
                    </a:ext>
                  </a:extLst>
                </a:gridCol>
                <a:gridCol w="1524000">
                  <a:extLst>
                    <a:ext uri="{9D8B030D-6E8A-4147-A177-3AD203B41FA5}">
                      <a16:colId xmlns:a16="http://schemas.microsoft.com/office/drawing/2014/main" val="2252819247"/>
                    </a:ext>
                  </a:extLst>
                </a:gridCol>
                <a:gridCol w="1524000">
                  <a:extLst>
                    <a:ext uri="{9D8B030D-6E8A-4147-A177-3AD203B41FA5}">
                      <a16:colId xmlns:a16="http://schemas.microsoft.com/office/drawing/2014/main" val="2867077216"/>
                    </a:ext>
                  </a:extLst>
                </a:gridCol>
              </a:tblGrid>
              <a:tr h="216000">
                <a:tc>
                  <a:txBody>
                    <a:bodyPr/>
                    <a:lstStyle/>
                    <a:p>
                      <a:pPr algn="ctr"/>
                      <a:r>
                        <a:rPr lang="fi-FI" sz="800" b="0"/>
                        <a:t>Tulevaisuus</a:t>
                      </a:r>
                    </a:p>
                  </a:txBody>
                  <a:tcPr marL="0" marR="0" marT="0" marB="0"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Johtajuuskäsitys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Inhimillisyys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Motivaatio</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Itsereflektio</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Yhteisöohjautuvuus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Jatkuva oppiminen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i-FI" sz="800" b="0"/>
                        <a:t>Kriittinen ajattelu</a:t>
                      </a:r>
                    </a:p>
                  </a:txBody>
                  <a:tcPr marL="0" marR="0" marT="0" marB="0"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733019035"/>
                  </a:ext>
                </a:extLst>
              </a:tr>
            </a:tbl>
          </a:graphicData>
        </a:graphic>
      </p:graphicFrame>
      <p:sp>
        <p:nvSpPr>
          <p:cNvPr id="8" name="Rectangle 7">
            <a:extLst>
              <a:ext uri="{FF2B5EF4-FFF2-40B4-BE49-F238E27FC236}">
                <a16:creationId xmlns:a16="http://schemas.microsoft.com/office/drawing/2014/main" id="{DEA7C82A-A3AC-907D-2E11-FEDBF28EF6DA}"/>
              </a:ext>
            </a:extLst>
          </p:cNvPr>
          <p:cNvSpPr/>
          <p:nvPr/>
        </p:nvSpPr>
        <p:spPr>
          <a:xfrm>
            <a:off x="9257346" y="1882800"/>
            <a:ext cx="2725262" cy="3783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spcAft>
                <a:spcPts val="600"/>
              </a:spcAft>
            </a:pPr>
            <a:r>
              <a:rPr lang="fi-FI" sz="2000" b="1" dirty="0">
                <a:solidFill>
                  <a:schemeClr val="accent1"/>
                </a:solidFill>
              </a:rPr>
              <a:t>Riko kupla</a:t>
            </a:r>
          </a:p>
          <a:p>
            <a:pPr>
              <a:spcAft>
                <a:spcPts val="600"/>
              </a:spcAft>
            </a:pPr>
            <a:r>
              <a:rPr lang="fi-FI" sz="1400" dirty="0">
                <a:solidFill>
                  <a:schemeClr val="bg1"/>
                </a:solidFill>
              </a:rPr>
              <a:t>Miten voisimme lisätä monimuotoisuutta ja rikkoa oman johtajuuskuplamme? Mitä voimme oppia toisilta organisaatioilta heidän toimintatavoistaan ja johtamiskäytännöistään?</a:t>
            </a:r>
            <a:endParaRPr lang="fi-FI" sz="1400" dirty="0">
              <a:solidFill>
                <a:schemeClr val="bg1"/>
              </a:solidFill>
              <a:cs typeface="Arial"/>
            </a:endParaRPr>
          </a:p>
          <a:p>
            <a:pPr>
              <a:spcAft>
                <a:spcPts val="600"/>
              </a:spcAft>
            </a:pPr>
            <a:endParaRPr lang="fi-FI" sz="1400" dirty="0">
              <a:solidFill>
                <a:schemeClr val="bg1"/>
              </a:solidFill>
            </a:endParaRPr>
          </a:p>
          <a:p>
            <a:pPr>
              <a:spcAft>
                <a:spcPts val="600"/>
              </a:spcAft>
            </a:pPr>
            <a:r>
              <a:rPr lang="fi-FI" sz="2000" b="1" dirty="0">
                <a:solidFill>
                  <a:schemeClr val="accent1"/>
                </a:solidFill>
              </a:rPr>
              <a:t>Sosiaalinen pääoma</a:t>
            </a:r>
            <a:endParaRPr lang="fi-FI" sz="2000" b="1" dirty="0">
              <a:solidFill>
                <a:schemeClr val="accent1"/>
              </a:solidFill>
              <a:cs typeface="Arial"/>
            </a:endParaRPr>
          </a:p>
          <a:p>
            <a:pPr>
              <a:spcAft>
                <a:spcPts val="600"/>
              </a:spcAft>
            </a:pPr>
            <a:r>
              <a:rPr lang="fi-FI" sz="1400" dirty="0">
                <a:solidFill>
                  <a:schemeClr val="bg1"/>
                </a:solidFill>
              </a:rPr>
              <a:t>Millaisissa verkostoissa toimimme? Miten voisimme luoda uusia yhteistyösuhteita ja rakentaa luottamusta niin oman organisaatiomme sisällä kuin sen ulkopuolella?</a:t>
            </a:r>
            <a:endParaRPr lang="fi-FI" sz="1400" dirty="0">
              <a:solidFill>
                <a:schemeClr val="bg1"/>
              </a:solidFill>
              <a:cs typeface="Arial"/>
            </a:endParaRPr>
          </a:p>
          <a:p>
            <a:pPr fontAlgn="base">
              <a:spcAft>
                <a:spcPts val="600"/>
              </a:spcAft>
            </a:pPr>
            <a:endParaRPr lang="fi-FI" sz="1300" dirty="0">
              <a:solidFill>
                <a:schemeClr val="bg1"/>
              </a:solidFill>
            </a:endParaRPr>
          </a:p>
        </p:txBody>
      </p:sp>
      <p:sp>
        <p:nvSpPr>
          <p:cNvPr id="9" name="Footer Placeholder 8">
            <a:extLst>
              <a:ext uri="{FF2B5EF4-FFF2-40B4-BE49-F238E27FC236}">
                <a16:creationId xmlns:a16="http://schemas.microsoft.com/office/drawing/2014/main" id="{924D2005-13BD-C7D4-9C8E-DDC689BC8D5B}"/>
              </a:ext>
            </a:extLst>
          </p:cNvPr>
          <p:cNvSpPr>
            <a:spLocks noGrp="1"/>
          </p:cNvSpPr>
          <p:nvPr>
            <p:ph type="ftr" sz="quarter" idx="3"/>
          </p:nvPr>
        </p:nvSpPr>
        <p:spPr/>
        <p:txBody>
          <a:bodyPr/>
          <a:lstStyle/>
          <a:p>
            <a:r>
              <a:rPr lang="fi-FI"/>
              <a:t>Huomisen johtajuus | Starttipaketti 2023</a:t>
            </a:r>
          </a:p>
        </p:txBody>
      </p:sp>
      <p:sp>
        <p:nvSpPr>
          <p:cNvPr id="10" name="Slide Number Placeholder 9">
            <a:extLst>
              <a:ext uri="{FF2B5EF4-FFF2-40B4-BE49-F238E27FC236}">
                <a16:creationId xmlns:a16="http://schemas.microsoft.com/office/drawing/2014/main" id="{47643BD8-2AC5-B90B-26AE-8AB004CFB765}"/>
              </a:ext>
            </a:extLst>
          </p:cNvPr>
          <p:cNvSpPr>
            <a:spLocks noGrp="1"/>
          </p:cNvSpPr>
          <p:nvPr>
            <p:ph type="sldNum" sz="quarter" idx="4"/>
          </p:nvPr>
        </p:nvSpPr>
        <p:spPr/>
        <p:txBody>
          <a:bodyPr/>
          <a:lstStyle/>
          <a:p>
            <a:fld id="{1EA1DD0D-7089-48C5-B116-A19F892CF1D9}" type="slidenum">
              <a:rPr lang="fi-FI" smtClean="0"/>
              <a:pPr/>
              <a:t>11</a:t>
            </a:fld>
            <a:endParaRPr lang="fi-FI"/>
          </a:p>
        </p:txBody>
      </p:sp>
    </p:spTree>
    <p:extLst>
      <p:ext uri="{BB962C8B-B14F-4D97-AF65-F5344CB8AC3E}">
        <p14:creationId xmlns:p14="http://schemas.microsoft.com/office/powerpoint/2010/main" val="3074356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ADDEB3-A032-2236-6D08-1D8CFAAFC8C0}"/>
              </a:ext>
            </a:extLst>
          </p:cNvPr>
          <p:cNvSpPr>
            <a:spLocks noGrp="1"/>
          </p:cNvSpPr>
          <p:nvPr>
            <p:ph type="ctrTitle"/>
          </p:nvPr>
        </p:nvSpPr>
        <p:spPr>
          <a:xfrm>
            <a:off x="768001" y="432001"/>
            <a:ext cx="4911236" cy="1299600"/>
          </a:xfrm>
        </p:spPr>
        <p:txBody>
          <a:bodyPr/>
          <a:lstStyle/>
          <a:p>
            <a:r>
              <a:rPr lang="en-FI" sz="1200" dirty="0">
                <a:solidFill>
                  <a:schemeClr val="accent1"/>
                </a:solidFill>
              </a:rPr>
              <a:t>TEESI </a:t>
            </a:r>
            <a:r>
              <a:rPr lang="en-FI" sz="1200" dirty="0">
                <a:solidFill>
                  <a:schemeClr val="accent1"/>
                </a:solidFill>
                <a:latin typeface="Arial" panose="020B0604020202020204" pitchFamily="34" charset="0"/>
                <a:cs typeface="Arial" panose="020B0604020202020204" pitchFamily="34" charset="0"/>
              </a:rPr>
              <a:t>8</a:t>
            </a:r>
            <a:br>
              <a:rPr lang="en-FI" sz="2800" dirty="0">
                <a:solidFill>
                  <a:schemeClr val="accent1"/>
                </a:solidFill>
                <a:latin typeface="Arial" panose="020B0604020202020204" pitchFamily="34" charset="0"/>
                <a:cs typeface="Arial" panose="020B0604020202020204" pitchFamily="34" charset="0"/>
              </a:rPr>
            </a:br>
            <a:r>
              <a:rPr lang="fi-FI" dirty="0">
                <a:latin typeface="Arial" panose="020B0604020202020204" pitchFamily="34" charset="0"/>
                <a:cs typeface="Arial" panose="020B0604020202020204" pitchFamily="34" charset="0"/>
              </a:rPr>
              <a:t>Kriittinen ajattelu vaatii tuekseen luottamusta</a:t>
            </a:r>
          </a:p>
        </p:txBody>
      </p:sp>
      <p:sp>
        <p:nvSpPr>
          <p:cNvPr id="5" name="Subtitle 4">
            <a:extLst>
              <a:ext uri="{FF2B5EF4-FFF2-40B4-BE49-F238E27FC236}">
                <a16:creationId xmlns:a16="http://schemas.microsoft.com/office/drawing/2014/main" id="{D9A6CBB8-5896-0DA2-0368-CB67A19CE93A}"/>
              </a:ext>
            </a:extLst>
          </p:cNvPr>
          <p:cNvSpPr>
            <a:spLocks noGrp="1"/>
          </p:cNvSpPr>
          <p:nvPr>
            <p:ph type="subTitle" idx="1"/>
          </p:nvPr>
        </p:nvSpPr>
        <p:spPr/>
        <p:txBody>
          <a:bodyPr vert="horz" lIns="91440" tIns="45720" rIns="91440" bIns="45720" rtlCol="0" anchor="t">
            <a:noAutofit/>
          </a:bodyPr>
          <a:lstStyle/>
          <a:p>
            <a:pPr>
              <a:spcAft>
                <a:spcPts val="800"/>
              </a:spcAft>
            </a:pPr>
            <a:r>
              <a:rPr lang="fi-FI" sz="1600" dirty="0">
                <a:effectLst/>
              </a:rPr>
              <a:t>Muuttuva maailma vaatii kriittisen ajattelun jatkuvaa vahvistamista itsessä ja</a:t>
            </a:r>
            <a:r>
              <a:rPr lang="fi-FI" sz="1600" dirty="0"/>
              <a:t> työpaikalla</a:t>
            </a:r>
            <a:r>
              <a:rPr lang="fi-FI" sz="1600" dirty="0">
                <a:effectLst/>
              </a:rPr>
              <a:t>. Moni toimiala ja </a:t>
            </a:r>
            <a:r>
              <a:rPr lang="fi-FI" sz="1600" dirty="0"/>
              <a:t>yritys joutuu määrittelemään itsensä uudelleen tulevina vuosina, mikä vaatii organisaatioiden sisällä uskallusta ajatella uudella tavalla, kykyä kyseenalaistaa ja joskus jopa vastavirtaan kulkemista.</a:t>
            </a:r>
          </a:p>
          <a:p>
            <a:pPr>
              <a:spcAft>
                <a:spcPts val="800"/>
              </a:spcAft>
            </a:pPr>
            <a:r>
              <a:rPr lang="fi-FI" sz="1600" dirty="0"/>
              <a:t>Kriittistä ajattelua ei kuitenkaan synny ilman </a:t>
            </a:r>
            <a:r>
              <a:rPr lang="fi-FI" sz="1600" b="1" dirty="0"/>
              <a:t>luottamusta. </a:t>
            </a:r>
            <a:r>
              <a:rPr lang="fi-FI" sz="1600" dirty="0"/>
              <a:t>Se tarkoittaa, että työyhteisössä on turvallista ilmaista itseään, on turvallista olla myös eri mieltä ja että ihmisiä arvostetaan omana itsenään. Toisaalta se vaatii niin johtajilta kuin johdettavilta taitoa ja ymmärryksen, että aina ei saa omaa tahtoaan läpi ja silti pitää pystyä sitoutumaan yhteiseen päätökseen. </a:t>
            </a:r>
            <a:endParaRPr lang="fi-FI" sz="1600" dirty="0">
              <a:cs typeface="Arial"/>
            </a:endParaRPr>
          </a:p>
        </p:txBody>
      </p:sp>
      <p:sp>
        <p:nvSpPr>
          <p:cNvPr id="6" name="Subtitle 9">
            <a:extLst>
              <a:ext uri="{FF2B5EF4-FFF2-40B4-BE49-F238E27FC236}">
                <a16:creationId xmlns:a16="http://schemas.microsoft.com/office/drawing/2014/main" id="{AF609568-DFDB-0C0C-6D19-82802313420A}"/>
              </a:ext>
            </a:extLst>
          </p:cNvPr>
          <p:cNvSpPr txBox="1">
            <a:spLocks/>
          </p:cNvSpPr>
          <p:nvPr/>
        </p:nvSpPr>
        <p:spPr>
          <a:xfrm>
            <a:off x="6264000" y="1882800"/>
            <a:ext cx="2683355" cy="4154206"/>
          </a:xfrm>
          <a:prstGeom prst="rect">
            <a:avLst/>
          </a:prstGeom>
        </p:spPr>
        <p:txBody>
          <a:bodyPr vert="horz" lIns="91440" tIns="45720" rIns="91440" bIns="45720" rtlCol="0" anchor="t">
            <a:noAutofit/>
          </a:bodyPr>
          <a:lstStyle>
            <a:lvl1pPr marL="0" indent="0" algn="l" defTabSz="1219170" rtl="0" eaLnBrk="1" latinLnBrk="0" hangingPunct="1">
              <a:spcBef>
                <a:spcPts val="0"/>
              </a:spcBef>
              <a:buClr>
                <a:schemeClr val="accent1"/>
              </a:buClr>
              <a:buFont typeface="Arial" panose="020B0604020202020204" pitchFamily="34" charset="0"/>
              <a:buNone/>
              <a:defRPr sz="2000" kern="1200">
                <a:solidFill>
                  <a:schemeClr val="tx1"/>
                </a:solidFill>
                <a:latin typeface="+mn-lt"/>
                <a:ea typeface="+mn-ea"/>
                <a:cs typeface="+mn-cs"/>
              </a:defRPr>
            </a:lvl1pPr>
            <a:lvl2pPr marL="609585"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2pPr>
            <a:lvl3pPr marL="1219170"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3pPr>
            <a:lvl4pPr marL="1828754"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4pPr>
            <a:lvl5pPr marL="2438339"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spcAft>
                <a:spcPts val="600"/>
              </a:spcAft>
            </a:pPr>
            <a:r>
              <a:rPr lang="fi-FI" sz="1100"/>
              <a:t>Ajattelen, että yrityskulttuurilla on merkitystä, jotta sinne luodaan tilaa kriittiselle ajattelulle. Johtajana se tarkoittaa sitä, että on aidosti kiinnostunut siitä, mitä muut ihmiset ajattelee ja on aidosti kiinnostunut kuulemaan muiden mielipiteitä. Se lähtee sieltä yrityksen sisältä – rakenteista, joissa on mahdollista haastaa ja tulla kuulluksi. </a:t>
            </a:r>
          </a:p>
          <a:p>
            <a:pPr>
              <a:spcAft>
                <a:spcPts val="600"/>
              </a:spcAft>
            </a:pPr>
            <a:r>
              <a:rPr lang="fi-FI" sz="1100" b="1">
                <a:solidFill>
                  <a:schemeClr val="accent1"/>
                </a:solidFill>
              </a:rPr>
              <a:t>Anu </a:t>
            </a:r>
            <a:r>
              <a:rPr lang="fi-FI" sz="1100" b="1" err="1">
                <a:solidFill>
                  <a:schemeClr val="accent1"/>
                </a:solidFill>
              </a:rPr>
              <a:t>Ubaud</a:t>
            </a:r>
            <a:br>
              <a:rPr lang="fi-FI" sz="1100" b="1"/>
            </a:br>
            <a:r>
              <a:rPr lang="fi-FI" sz="1100">
                <a:solidFill>
                  <a:schemeClr val="accent1"/>
                </a:solidFill>
              </a:rPr>
              <a:t>Vuoden nuori johtaja 2021</a:t>
            </a:r>
          </a:p>
          <a:p>
            <a:pPr>
              <a:spcAft>
                <a:spcPts val="600"/>
              </a:spcAft>
            </a:pPr>
            <a:endParaRPr lang="fi-FI" sz="1100">
              <a:solidFill>
                <a:schemeClr val="accent1"/>
              </a:solidFill>
              <a:cs typeface="Arial"/>
            </a:endParaRPr>
          </a:p>
          <a:p>
            <a:pPr>
              <a:spcAft>
                <a:spcPts val="600"/>
              </a:spcAft>
            </a:pPr>
            <a:r>
              <a:rPr lang="fi-FI" sz="1100"/>
              <a:t>Niissäkin tilanteissa, missä oma ajatukseni ei voita, olen silti tyytyväinen siihen, että perusteluni kuunnellaan. Vaikka sitten tehdään jokin toinen päätös, hyväksyn sen, koska minua on kuultu ja on ymmärretty, mitä olen halunnut sanoa.</a:t>
            </a:r>
          </a:p>
          <a:p>
            <a:pPr>
              <a:spcAft>
                <a:spcPts val="600"/>
              </a:spcAft>
            </a:pPr>
            <a:r>
              <a:rPr lang="fi-FI" sz="1100" b="1">
                <a:solidFill>
                  <a:schemeClr val="accent1"/>
                </a:solidFill>
              </a:rPr>
              <a:t>Juho Jokiniitty, </a:t>
            </a:r>
            <a:br>
              <a:rPr lang="fi-FI" sz="1100" b="1"/>
            </a:br>
            <a:r>
              <a:rPr lang="fi-FI" sz="1100">
                <a:solidFill>
                  <a:schemeClr val="accent1"/>
                </a:solidFill>
              </a:rPr>
              <a:t>Vuoden nuori johtaja -finalisti 2022</a:t>
            </a:r>
            <a:endParaRPr lang="fi-FI" sz="1100">
              <a:solidFill>
                <a:schemeClr val="accent1"/>
              </a:solidFill>
              <a:cs typeface="Arial"/>
            </a:endParaRPr>
          </a:p>
        </p:txBody>
      </p:sp>
      <p:sp>
        <p:nvSpPr>
          <p:cNvPr id="15" name="TextBox 14">
            <a:extLst>
              <a:ext uri="{FF2B5EF4-FFF2-40B4-BE49-F238E27FC236}">
                <a16:creationId xmlns:a16="http://schemas.microsoft.com/office/drawing/2014/main" id="{09FA1EDB-1C5B-BB05-1003-2F7609E887AF}"/>
              </a:ext>
            </a:extLst>
          </p:cNvPr>
          <p:cNvSpPr txBox="1"/>
          <p:nvPr/>
        </p:nvSpPr>
        <p:spPr>
          <a:xfrm>
            <a:off x="10618075" y="4455669"/>
            <a:ext cx="1487347" cy="3077766"/>
          </a:xfrm>
          <a:prstGeom prst="rect">
            <a:avLst/>
          </a:prstGeom>
          <a:noFill/>
        </p:spPr>
        <p:txBody>
          <a:bodyPr wrap="square" lIns="0" tIns="0" rIns="0" bIns="0" anchor="b">
            <a:spAutoFit/>
          </a:bodyPr>
          <a:lstStyle/>
          <a:p>
            <a:pPr algn="r"/>
            <a:r>
              <a:rPr lang="fi-FI" sz="20000" b="1">
                <a:solidFill>
                  <a:schemeClr val="accent3">
                    <a:alpha val="20000"/>
                  </a:schemeClr>
                </a:solidFill>
                <a:latin typeface="Arial Black" panose="020B0604020202020204" pitchFamily="34" charset="0"/>
                <a:cs typeface="Arial Black" panose="020B0604020202020204" pitchFamily="34" charset="0"/>
              </a:rPr>
              <a:t>8</a:t>
            </a:r>
          </a:p>
        </p:txBody>
      </p:sp>
      <p:sp>
        <p:nvSpPr>
          <p:cNvPr id="16" name="Rectangle 15">
            <a:extLst>
              <a:ext uri="{FF2B5EF4-FFF2-40B4-BE49-F238E27FC236}">
                <a16:creationId xmlns:a16="http://schemas.microsoft.com/office/drawing/2014/main" id="{1830719D-D651-D75C-3F2A-51FFBB0B6C22}"/>
              </a:ext>
            </a:extLst>
          </p:cNvPr>
          <p:cNvSpPr/>
          <p:nvPr/>
        </p:nvSpPr>
        <p:spPr>
          <a:xfrm>
            <a:off x="9257345" y="1882800"/>
            <a:ext cx="2824927" cy="3783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spcAft>
                <a:spcPts val="600"/>
              </a:spcAft>
            </a:pPr>
            <a:r>
              <a:rPr lang="fi-FI" sz="2400" b="1" dirty="0">
                <a:solidFill>
                  <a:schemeClr val="accent1"/>
                </a:solidFill>
              </a:rPr>
              <a:t>Älä oleta</a:t>
            </a:r>
          </a:p>
          <a:p>
            <a:pPr>
              <a:spcAft>
                <a:spcPts val="600"/>
              </a:spcAft>
            </a:pPr>
            <a:r>
              <a:rPr lang="fi-FI" sz="1600" dirty="0">
                <a:solidFill>
                  <a:schemeClr val="bg1"/>
                </a:solidFill>
              </a:rPr>
              <a:t>Mihin olettamukseen </a:t>
            </a:r>
            <a:br>
              <a:rPr lang="fi-FI" sz="1600" dirty="0"/>
            </a:br>
            <a:r>
              <a:rPr lang="fi-FI" sz="1600" dirty="0">
                <a:solidFill>
                  <a:schemeClr val="bg1"/>
                </a:solidFill>
              </a:rPr>
              <a:t>ajatteluni perustuu?​</a:t>
            </a:r>
            <a:endParaRPr lang="fi-FI" sz="1600" dirty="0">
              <a:solidFill>
                <a:schemeClr val="bg1"/>
              </a:solidFill>
              <a:cs typeface="Arial"/>
            </a:endParaRPr>
          </a:p>
          <a:p>
            <a:pPr>
              <a:spcAft>
                <a:spcPts val="600"/>
              </a:spcAft>
            </a:pPr>
            <a:r>
              <a:rPr lang="fi-FI" sz="1600" dirty="0">
                <a:solidFill>
                  <a:schemeClr val="bg1"/>
                </a:solidFill>
              </a:rPr>
              <a:t>Mikä voisi olla toinen, vaihtoehtoinen</a:t>
            </a:r>
            <a:br>
              <a:rPr lang="fi-FI" sz="1600" dirty="0"/>
            </a:br>
            <a:r>
              <a:rPr lang="fi-FI" sz="1600" dirty="0">
                <a:solidFill>
                  <a:schemeClr val="bg1"/>
                </a:solidFill>
              </a:rPr>
              <a:t>näkökulma asiaan?​</a:t>
            </a:r>
            <a:endParaRPr lang="fi-FI" sz="1600" dirty="0">
              <a:solidFill>
                <a:schemeClr val="bg1"/>
              </a:solidFill>
              <a:cs typeface="Arial"/>
            </a:endParaRPr>
          </a:p>
          <a:p>
            <a:pPr fontAlgn="base">
              <a:spcAft>
                <a:spcPts val="600"/>
              </a:spcAft>
            </a:pPr>
            <a:endParaRPr lang="fi-FI" sz="1600" dirty="0">
              <a:solidFill>
                <a:schemeClr val="bg1"/>
              </a:solidFill>
            </a:endParaRPr>
          </a:p>
          <a:p>
            <a:pPr fontAlgn="base">
              <a:spcAft>
                <a:spcPts val="600"/>
              </a:spcAft>
            </a:pPr>
            <a:r>
              <a:rPr lang="fi-FI" sz="2400" b="1" dirty="0">
                <a:solidFill>
                  <a:schemeClr val="accent1"/>
                </a:solidFill>
              </a:rPr>
              <a:t>Haastaminen</a:t>
            </a:r>
            <a:endParaRPr lang="fi-FI" sz="2400" b="1" dirty="0">
              <a:solidFill>
                <a:schemeClr val="accent1"/>
              </a:solidFill>
              <a:cs typeface="Arial"/>
            </a:endParaRPr>
          </a:p>
          <a:p>
            <a:pPr fontAlgn="base">
              <a:spcAft>
                <a:spcPts val="600"/>
              </a:spcAft>
            </a:pPr>
            <a:r>
              <a:rPr lang="fi-FI" sz="1600" dirty="0">
                <a:solidFill>
                  <a:schemeClr val="bg1"/>
                </a:solidFill>
              </a:rPr>
              <a:t>Jotta kehittyisimme tässä, </a:t>
            </a:r>
            <a:br>
              <a:rPr lang="fi-FI" sz="1600" dirty="0"/>
            </a:br>
            <a:r>
              <a:rPr lang="fi-FI" sz="1600" dirty="0">
                <a:solidFill>
                  <a:schemeClr val="bg1"/>
                </a:solidFill>
              </a:rPr>
              <a:t>mikä voisi olla uusi ja </a:t>
            </a:r>
            <a:br>
              <a:rPr lang="fi-FI" sz="1600" dirty="0"/>
            </a:br>
            <a:r>
              <a:rPr lang="fi-FI" sz="1600" dirty="0">
                <a:solidFill>
                  <a:schemeClr val="bg1"/>
                </a:solidFill>
              </a:rPr>
              <a:t>erilainen tapa toimia?​ Mitä voisimme kokeilla?</a:t>
            </a:r>
            <a:endParaRPr lang="fi-FI" sz="1600" dirty="0">
              <a:solidFill>
                <a:schemeClr val="bg1"/>
              </a:solidFill>
              <a:cs typeface="Arial"/>
            </a:endParaRPr>
          </a:p>
          <a:p>
            <a:pPr fontAlgn="base">
              <a:spcAft>
                <a:spcPts val="600"/>
              </a:spcAft>
            </a:pPr>
            <a:endParaRPr lang="fi-FI" sz="1300" dirty="0">
              <a:solidFill>
                <a:schemeClr val="bg1"/>
              </a:solidFill>
            </a:endParaRPr>
          </a:p>
          <a:p>
            <a:pPr fontAlgn="base">
              <a:spcAft>
                <a:spcPts val="600"/>
              </a:spcAft>
            </a:pPr>
            <a:endParaRPr lang="fi-FI" sz="1300" dirty="0">
              <a:solidFill>
                <a:schemeClr val="bg1"/>
              </a:solidFill>
            </a:endParaRPr>
          </a:p>
        </p:txBody>
      </p:sp>
      <p:graphicFrame>
        <p:nvGraphicFramePr>
          <p:cNvPr id="17" name="Table 19">
            <a:extLst>
              <a:ext uri="{FF2B5EF4-FFF2-40B4-BE49-F238E27FC236}">
                <a16:creationId xmlns:a16="http://schemas.microsoft.com/office/drawing/2014/main" id="{3598289F-AA88-7E6A-5A61-AE82198710DE}"/>
              </a:ext>
            </a:extLst>
          </p:cNvPr>
          <p:cNvGraphicFramePr>
            <a:graphicFrameLocks noGrp="1"/>
          </p:cNvGraphicFramePr>
          <p:nvPr/>
        </p:nvGraphicFramePr>
        <p:xfrm>
          <a:off x="0" y="0"/>
          <a:ext cx="12192000" cy="216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38160932"/>
                    </a:ext>
                  </a:extLst>
                </a:gridCol>
                <a:gridCol w="1524000">
                  <a:extLst>
                    <a:ext uri="{9D8B030D-6E8A-4147-A177-3AD203B41FA5}">
                      <a16:colId xmlns:a16="http://schemas.microsoft.com/office/drawing/2014/main" val="1808258657"/>
                    </a:ext>
                  </a:extLst>
                </a:gridCol>
                <a:gridCol w="1524000">
                  <a:extLst>
                    <a:ext uri="{9D8B030D-6E8A-4147-A177-3AD203B41FA5}">
                      <a16:colId xmlns:a16="http://schemas.microsoft.com/office/drawing/2014/main" val="1456551670"/>
                    </a:ext>
                  </a:extLst>
                </a:gridCol>
                <a:gridCol w="1524000">
                  <a:extLst>
                    <a:ext uri="{9D8B030D-6E8A-4147-A177-3AD203B41FA5}">
                      <a16:colId xmlns:a16="http://schemas.microsoft.com/office/drawing/2014/main" val="2682384875"/>
                    </a:ext>
                  </a:extLst>
                </a:gridCol>
                <a:gridCol w="1524000">
                  <a:extLst>
                    <a:ext uri="{9D8B030D-6E8A-4147-A177-3AD203B41FA5}">
                      <a16:colId xmlns:a16="http://schemas.microsoft.com/office/drawing/2014/main" val="2298703833"/>
                    </a:ext>
                  </a:extLst>
                </a:gridCol>
                <a:gridCol w="1524000">
                  <a:extLst>
                    <a:ext uri="{9D8B030D-6E8A-4147-A177-3AD203B41FA5}">
                      <a16:colId xmlns:a16="http://schemas.microsoft.com/office/drawing/2014/main" val="2700950159"/>
                    </a:ext>
                  </a:extLst>
                </a:gridCol>
                <a:gridCol w="1524000">
                  <a:extLst>
                    <a:ext uri="{9D8B030D-6E8A-4147-A177-3AD203B41FA5}">
                      <a16:colId xmlns:a16="http://schemas.microsoft.com/office/drawing/2014/main" val="2252819247"/>
                    </a:ext>
                  </a:extLst>
                </a:gridCol>
                <a:gridCol w="1524000">
                  <a:extLst>
                    <a:ext uri="{9D8B030D-6E8A-4147-A177-3AD203B41FA5}">
                      <a16:colId xmlns:a16="http://schemas.microsoft.com/office/drawing/2014/main" val="2867077216"/>
                    </a:ext>
                  </a:extLst>
                </a:gridCol>
              </a:tblGrid>
              <a:tr h="216000">
                <a:tc>
                  <a:txBody>
                    <a:bodyPr/>
                    <a:lstStyle/>
                    <a:p>
                      <a:pPr algn="ctr"/>
                      <a:r>
                        <a:rPr lang="fi-FI" sz="800" b="0"/>
                        <a:t>Tulevaisuus</a:t>
                      </a:r>
                    </a:p>
                  </a:txBody>
                  <a:tcPr marL="0" marR="0" marT="0" marB="0"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Johtajuuskäsitys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Inhimillisyys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Motivaatio</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Itsereflektio</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Yhteisöohjautuvuus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Jatkuva oppiminen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Kriittinen ajattelu</a:t>
                      </a:r>
                    </a:p>
                  </a:txBody>
                  <a:tcPr marL="0" marR="0" marT="0" marB="0"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733019035"/>
                  </a:ext>
                </a:extLst>
              </a:tr>
            </a:tbl>
          </a:graphicData>
        </a:graphic>
      </p:graphicFrame>
      <p:sp>
        <p:nvSpPr>
          <p:cNvPr id="18" name="Footer Placeholder 17">
            <a:extLst>
              <a:ext uri="{FF2B5EF4-FFF2-40B4-BE49-F238E27FC236}">
                <a16:creationId xmlns:a16="http://schemas.microsoft.com/office/drawing/2014/main" id="{8911243D-F876-CE0E-E01C-45E2C338FC2D}"/>
              </a:ext>
            </a:extLst>
          </p:cNvPr>
          <p:cNvSpPr>
            <a:spLocks noGrp="1"/>
          </p:cNvSpPr>
          <p:nvPr>
            <p:ph type="ftr" sz="quarter" idx="3"/>
          </p:nvPr>
        </p:nvSpPr>
        <p:spPr/>
        <p:txBody>
          <a:bodyPr/>
          <a:lstStyle/>
          <a:p>
            <a:r>
              <a:rPr lang="fi-FI"/>
              <a:t>Huomisen johtajuus | Starttipaketti 2023</a:t>
            </a:r>
          </a:p>
        </p:txBody>
      </p:sp>
      <p:sp>
        <p:nvSpPr>
          <p:cNvPr id="19" name="Slide Number Placeholder 18">
            <a:extLst>
              <a:ext uri="{FF2B5EF4-FFF2-40B4-BE49-F238E27FC236}">
                <a16:creationId xmlns:a16="http://schemas.microsoft.com/office/drawing/2014/main" id="{E85CBDB6-7547-752C-2D2E-F35F03B904A4}"/>
              </a:ext>
            </a:extLst>
          </p:cNvPr>
          <p:cNvSpPr>
            <a:spLocks noGrp="1"/>
          </p:cNvSpPr>
          <p:nvPr>
            <p:ph type="sldNum" sz="quarter" idx="4"/>
          </p:nvPr>
        </p:nvSpPr>
        <p:spPr/>
        <p:txBody>
          <a:bodyPr/>
          <a:lstStyle/>
          <a:p>
            <a:fld id="{1EA1DD0D-7089-48C5-B116-A19F892CF1D9}" type="slidenum">
              <a:rPr lang="fi-FI" smtClean="0"/>
              <a:pPr/>
              <a:t>12</a:t>
            </a:fld>
            <a:endParaRPr lang="fi-FI"/>
          </a:p>
        </p:txBody>
      </p:sp>
    </p:spTree>
    <p:extLst>
      <p:ext uri="{BB962C8B-B14F-4D97-AF65-F5344CB8AC3E}">
        <p14:creationId xmlns:p14="http://schemas.microsoft.com/office/powerpoint/2010/main" val="3281829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35">
            <a:extLst>
              <a:ext uri="{FF2B5EF4-FFF2-40B4-BE49-F238E27FC236}">
                <a16:creationId xmlns:a16="http://schemas.microsoft.com/office/drawing/2014/main" id="{B9B90D87-2F6F-417F-E624-580AC13D6AD2}"/>
              </a:ext>
            </a:extLst>
          </p:cNvPr>
          <p:cNvSpPr>
            <a:spLocks noGrp="1"/>
          </p:cNvSpPr>
          <p:nvPr>
            <p:ph idx="1"/>
          </p:nvPr>
        </p:nvSpPr>
        <p:spPr/>
        <p:txBody>
          <a:bodyPr/>
          <a:lstStyle/>
          <a:p>
            <a:endParaRPr lang="fi-FI" dirty="0"/>
          </a:p>
        </p:txBody>
      </p:sp>
      <p:sp>
        <p:nvSpPr>
          <p:cNvPr id="5" name="Title 4">
            <a:extLst>
              <a:ext uri="{FF2B5EF4-FFF2-40B4-BE49-F238E27FC236}">
                <a16:creationId xmlns:a16="http://schemas.microsoft.com/office/drawing/2014/main" id="{AF0D82A9-7182-839A-E96E-5C81C88EEA8D}"/>
              </a:ext>
            </a:extLst>
          </p:cNvPr>
          <p:cNvSpPr>
            <a:spLocks noGrp="1"/>
          </p:cNvSpPr>
          <p:nvPr>
            <p:ph type="title"/>
          </p:nvPr>
        </p:nvSpPr>
        <p:spPr>
          <a:xfrm>
            <a:off x="768001" y="-60718"/>
            <a:ext cx="10319487" cy="1299027"/>
          </a:xfrm>
        </p:spPr>
        <p:txBody>
          <a:bodyPr/>
          <a:lstStyle/>
          <a:p>
            <a:r>
              <a:rPr lang="fi-FI" dirty="0">
                <a:latin typeface="Arial" panose="020B0604020202020204" pitchFamily="34" charset="0"/>
                <a:cs typeface="Arial" panose="020B0604020202020204" pitchFamily="34" charset="0"/>
              </a:rPr>
              <a:t>Johtamisen motivaatiokartta</a:t>
            </a:r>
          </a:p>
        </p:txBody>
      </p:sp>
      <p:sp>
        <p:nvSpPr>
          <p:cNvPr id="4" name="Slide Number Placeholder 3">
            <a:extLst>
              <a:ext uri="{FF2B5EF4-FFF2-40B4-BE49-F238E27FC236}">
                <a16:creationId xmlns:a16="http://schemas.microsoft.com/office/drawing/2014/main" id="{6FFFC4C5-E5E5-0358-03CC-75C50F3618A0}"/>
              </a:ext>
            </a:extLst>
          </p:cNvPr>
          <p:cNvSpPr>
            <a:spLocks noGrp="1"/>
          </p:cNvSpPr>
          <p:nvPr>
            <p:ph type="sldNum" sz="quarter" idx="4294967295"/>
          </p:nvPr>
        </p:nvSpPr>
        <p:spPr>
          <a:xfrm>
            <a:off x="11443659" y="6329216"/>
            <a:ext cx="538948" cy="268137"/>
          </a:xfrm>
        </p:spPr>
        <p:txBody>
          <a:bodyPr/>
          <a:lstStyle/>
          <a:p>
            <a:fld id="{1EA1DD0D-7089-48C5-B116-A19F892CF1D9}" type="slidenum">
              <a:rPr lang="fi-FI" smtClean="0"/>
              <a:pPr/>
              <a:t>13</a:t>
            </a:fld>
            <a:endParaRPr lang="fi-FI"/>
          </a:p>
        </p:txBody>
      </p:sp>
      <p:sp>
        <p:nvSpPr>
          <p:cNvPr id="37" name="Content Placeholder 36">
            <a:extLst>
              <a:ext uri="{FF2B5EF4-FFF2-40B4-BE49-F238E27FC236}">
                <a16:creationId xmlns:a16="http://schemas.microsoft.com/office/drawing/2014/main" id="{D6D564D6-502B-9B77-B6C1-46AFC041D71A}"/>
              </a:ext>
            </a:extLst>
          </p:cNvPr>
          <p:cNvSpPr>
            <a:spLocks noGrp="1"/>
          </p:cNvSpPr>
          <p:nvPr>
            <p:ph idx="10"/>
          </p:nvPr>
        </p:nvSpPr>
        <p:spPr/>
        <p:txBody>
          <a:bodyPr/>
          <a:lstStyle/>
          <a:p>
            <a:endParaRPr lang="fi-FI" dirty="0"/>
          </a:p>
        </p:txBody>
      </p:sp>
      <p:sp>
        <p:nvSpPr>
          <p:cNvPr id="38" name="Content Placeholder 37">
            <a:extLst>
              <a:ext uri="{FF2B5EF4-FFF2-40B4-BE49-F238E27FC236}">
                <a16:creationId xmlns:a16="http://schemas.microsoft.com/office/drawing/2014/main" id="{ABAD6CCD-B5CC-3CCC-AC5F-71F295C573A8}"/>
              </a:ext>
            </a:extLst>
          </p:cNvPr>
          <p:cNvSpPr>
            <a:spLocks noGrp="1"/>
          </p:cNvSpPr>
          <p:nvPr>
            <p:ph idx="11"/>
          </p:nvPr>
        </p:nvSpPr>
        <p:spPr/>
        <p:txBody>
          <a:bodyPr/>
          <a:lstStyle/>
          <a:p>
            <a:endParaRPr lang="fi-FI"/>
          </a:p>
        </p:txBody>
      </p:sp>
      <p:sp>
        <p:nvSpPr>
          <p:cNvPr id="39" name="Content Placeholder 38">
            <a:extLst>
              <a:ext uri="{FF2B5EF4-FFF2-40B4-BE49-F238E27FC236}">
                <a16:creationId xmlns:a16="http://schemas.microsoft.com/office/drawing/2014/main" id="{B7F8D180-A959-678A-630F-34EF3952985B}"/>
              </a:ext>
            </a:extLst>
          </p:cNvPr>
          <p:cNvSpPr>
            <a:spLocks noGrp="1"/>
          </p:cNvSpPr>
          <p:nvPr>
            <p:ph idx="12"/>
          </p:nvPr>
        </p:nvSpPr>
        <p:spPr/>
        <p:txBody>
          <a:bodyPr/>
          <a:lstStyle/>
          <a:p>
            <a:endParaRPr lang="fi-FI"/>
          </a:p>
        </p:txBody>
      </p:sp>
      <p:sp>
        <p:nvSpPr>
          <p:cNvPr id="40" name="Content Placeholder 39">
            <a:extLst>
              <a:ext uri="{FF2B5EF4-FFF2-40B4-BE49-F238E27FC236}">
                <a16:creationId xmlns:a16="http://schemas.microsoft.com/office/drawing/2014/main" id="{ED639CB7-E365-EC08-3242-4D80FB9F5910}"/>
              </a:ext>
            </a:extLst>
          </p:cNvPr>
          <p:cNvSpPr>
            <a:spLocks noGrp="1"/>
          </p:cNvSpPr>
          <p:nvPr>
            <p:ph idx="13"/>
          </p:nvPr>
        </p:nvSpPr>
        <p:spPr/>
        <p:txBody>
          <a:bodyPr/>
          <a:lstStyle/>
          <a:p>
            <a:endParaRPr lang="fi-FI" dirty="0"/>
          </a:p>
        </p:txBody>
      </p:sp>
      <p:sp>
        <p:nvSpPr>
          <p:cNvPr id="19" name="Content Placeholder 1">
            <a:extLst>
              <a:ext uri="{FF2B5EF4-FFF2-40B4-BE49-F238E27FC236}">
                <a16:creationId xmlns:a16="http://schemas.microsoft.com/office/drawing/2014/main" id="{7EB74546-B90E-93DF-3B4D-310AE4D5E128}"/>
              </a:ext>
            </a:extLst>
          </p:cNvPr>
          <p:cNvSpPr txBox="1">
            <a:spLocks/>
          </p:cNvSpPr>
          <p:nvPr/>
        </p:nvSpPr>
        <p:spPr>
          <a:xfrm>
            <a:off x="768001" y="983390"/>
            <a:ext cx="5077214" cy="779521"/>
          </a:xfrm>
          <a:prstGeom prst="rect">
            <a:avLst/>
          </a:prstGeom>
        </p:spPr>
        <p:txBody>
          <a:bodyPr/>
          <a:lstStyle>
            <a:lvl1pPr marL="357708" indent="-357708" algn="l" defTabSz="1219170" rtl="0" eaLnBrk="1" latinLnBrk="0" hangingPunct="1">
              <a:spcBef>
                <a:spcPts val="1867"/>
              </a:spcBef>
              <a:buClr>
                <a:schemeClr val="accent1"/>
              </a:buClr>
              <a:buFont typeface="Arial" panose="020B0604020202020204" pitchFamily="34" charset="0"/>
              <a:buChar char="•"/>
              <a:defRPr sz="1200" kern="1200">
                <a:solidFill>
                  <a:schemeClr val="tx1"/>
                </a:solidFill>
                <a:latin typeface="+mn-lt"/>
                <a:ea typeface="+mn-ea"/>
                <a:cs typeface="+mn-cs"/>
              </a:defRPr>
            </a:lvl1pPr>
            <a:lvl2pPr marL="958827" indent="-349242" algn="l" defTabSz="1219170" rtl="0" eaLnBrk="1" latinLnBrk="0" hangingPunct="1">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316534" indent="-243411" algn="l" defTabSz="1219170" rtl="0" eaLnBrk="1" latinLnBrk="0" hangingPunct="1">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557828" indent="-241294" algn="l" defTabSz="1219170" rtl="0" eaLnBrk="1" latinLnBrk="0" hangingPunct="1">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790655" indent="-232828" algn="l" defTabSz="1219170" rtl="0" eaLnBrk="1" latinLnBrk="0" hangingPunct="1">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fi-FI" sz="1400" dirty="0"/>
              <a:t>Koska viimeksi olet pysähtynyt pohtimaan sitä, mikä johtajuudessa sinua motivoi? Tämä työkalu on tarkoitettu oman johtamismotivaatiosi pohtimiseen. </a:t>
            </a:r>
          </a:p>
        </p:txBody>
      </p:sp>
      <p:pic>
        <p:nvPicPr>
          <p:cNvPr id="84" name="Graphic 83" descr="Signature with solid fill">
            <a:extLst>
              <a:ext uri="{FF2B5EF4-FFF2-40B4-BE49-F238E27FC236}">
                <a16:creationId xmlns:a16="http://schemas.microsoft.com/office/drawing/2014/main" id="{A38BCE1E-7152-6716-8C27-89832548402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09559" y="479178"/>
            <a:ext cx="759131" cy="759131"/>
          </a:xfrm>
          <a:prstGeom prst="rect">
            <a:avLst/>
          </a:prstGeom>
        </p:spPr>
      </p:pic>
      <p:sp>
        <p:nvSpPr>
          <p:cNvPr id="85" name="Rectangle 84">
            <a:extLst>
              <a:ext uri="{FF2B5EF4-FFF2-40B4-BE49-F238E27FC236}">
                <a16:creationId xmlns:a16="http://schemas.microsoft.com/office/drawing/2014/main" id="{AE00BCEA-9C5E-08D0-63C4-AA4F0FAA8242}"/>
              </a:ext>
            </a:extLst>
          </p:cNvPr>
          <p:cNvSpPr/>
          <p:nvPr/>
        </p:nvSpPr>
        <p:spPr>
          <a:xfrm>
            <a:off x="0" y="0"/>
            <a:ext cx="288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180000" rtlCol="0" anchor="ctr"/>
          <a:lstStyle/>
          <a:p>
            <a:pPr algn="r"/>
            <a:r>
              <a:rPr lang="fi-FI" sz="1000" spc="300">
                <a:solidFill>
                  <a:schemeClr val="bg1"/>
                </a:solidFill>
              </a:rPr>
              <a:t>TYÖPOHJA</a:t>
            </a:r>
          </a:p>
        </p:txBody>
      </p:sp>
    </p:spTree>
    <p:extLst>
      <p:ext uri="{BB962C8B-B14F-4D97-AF65-F5344CB8AC3E}">
        <p14:creationId xmlns:p14="http://schemas.microsoft.com/office/powerpoint/2010/main" val="953443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2D71AE-0739-438E-B75F-C96888D8B595}"/>
              </a:ext>
            </a:extLst>
          </p:cNvPr>
          <p:cNvSpPr>
            <a:spLocks noGrp="1"/>
          </p:cNvSpPr>
          <p:nvPr>
            <p:ph idx="1"/>
          </p:nvPr>
        </p:nvSpPr>
        <p:spPr>
          <a:xfrm>
            <a:off x="768002" y="1360667"/>
            <a:ext cx="2844243" cy="5236686"/>
          </a:xfrm>
        </p:spPr>
        <p:txBody>
          <a:bodyPr vert="horz" lIns="91440" tIns="45720" rIns="91440" bIns="45720" rtlCol="0" anchor="t">
            <a:noAutofit/>
          </a:bodyPr>
          <a:lstStyle/>
          <a:p>
            <a:pPr marL="0" indent="0">
              <a:spcBef>
                <a:spcPts val="0"/>
              </a:spcBef>
              <a:spcAft>
                <a:spcPts val="800"/>
              </a:spcAft>
              <a:buNone/>
            </a:pPr>
            <a:r>
              <a:rPr lang="fi-FI" sz="1300" dirty="0"/>
              <a:t>Johtaminen on jatkuvaa oppimista </a:t>
            </a:r>
            <a:br>
              <a:rPr lang="fi-FI" sz="1300" dirty="0"/>
            </a:br>
            <a:r>
              <a:rPr lang="fi-FI" sz="1300" dirty="0"/>
              <a:t>ja osin oman keskeneräisyyden sietämistä. Itsereflektio on yksi tärkeimmistä johtajan työkaluista. Pysähtyminen säännöllisesti ja omien onnistumisten ja opin paikkojen reflektointi lisää johtajan itsetuntemusta, auttaa kehittymään ja rakentamaan omille vahvuuksille. Itsereflektio ei ole pelkkää itsekritiikkiä, se on yhtä paljon myös onnistumisista oppimista. </a:t>
            </a:r>
          </a:p>
          <a:p>
            <a:pPr marL="0" indent="0">
              <a:spcBef>
                <a:spcPts val="0"/>
              </a:spcBef>
              <a:spcAft>
                <a:spcPts val="800"/>
              </a:spcAft>
              <a:buNone/>
            </a:pPr>
            <a:r>
              <a:rPr lang="fi-FI" sz="1300" dirty="0"/>
              <a:t>Säännöllinen palaute on yksi tärkeimmistä oppimisen välineistä. Myös palautteen pyytämisessä voi kehittyä. Opettele pyytämään palautetta spontaanisti eri tilanteissa tai harjoitelkaa palautteen antamista yhdessä kollegoiden kanssa. Pyydä palautetta myös siitä, miten itse annat muille palautetta! </a:t>
            </a:r>
            <a:endParaRPr lang="fi-FI" sz="1300" dirty="0">
              <a:cs typeface="Arial"/>
            </a:endParaRPr>
          </a:p>
        </p:txBody>
      </p:sp>
      <p:sp>
        <p:nvSpPr>
          <p:cNvPr id="3" name="Title 2">
            <a:extLst>
              <a:ext uri="{FF2B5EF4-FFF2-40B4-BE49-F238E27FC236}">
                <a16:creationId xmlns:a16="http://schemas.microsoft.com/office/drawing/2014/main" id="{2FCE15F5-36A2-120C-A4EE-BECEF95B4FD2}"/>
              </a:ext>
            </a:extLst>
          </p:cNvPr>
          <p:cNvSpPr>
            <a:spLocks noGrp="1"/>
          </p:cNvSpPr>
          <p:nvPr>
            <p:ph type="title"/>
          </p:nvPr>
        </p:nvSpPr>
        <p:spPr>
          <a:xfrm>
            <a:off x="768001" y="432001"/>
            <a:ext cx="10319487" cy="518154"/>
          </a:xfrm>
        </p:spPr>
        <p:txBody>
          <a:bodyPr>
            <a:normAutofit fontScale="90000"/>
          </a:bodyPr>
          <a:lstStyle/>
          <a:p>
            <a:r>
              <a:rPr lang="en-FI" dirty="0">
                <a:latin typeface="Arial" panose="020B0604020202020204" pitchFamily="34" charset="0"/>
                <a:cs typeface="Arial" panose="020B0604020202020204" pitchFamily="34" charset="0"/>
              </a:rPr>
              <a:t>Itsereflektio on johtajan tärkein työkalu</a:t>
            </a:r>
          </a:p>
        </p:txBody>
      </p:sp>
      <p:sp>
        <p:nvSpPr>
          <p:cNvPr id="4" name="Slide Number Placeholder 3">
            <a:extLst>
              <a:ext uri="{FF2B5EF4-FFF2-40B4-BE49-F238E27FC236}">
                <a16:creationId xmlns:a16="http://schemas.microsoft.com/office/drawing/2014/main" id="{B6F899D2-ACD3-5B80-21F1-85F94B2A1766}"/>
              </a:ext>
            </a:extLst>
          </p:cNvPr>
          <p:cNvSpPr>
            <a:spLocks noGrp="1"/>
          </p:cNvSpPr>
          <p:nvPr>
            <p:ph type="sldNum" sz="quarter" idx="4"/>
          </p:nvPr>
        </p:nvSpPr>
        <p:spPr>
          <a:xfrm>
            <a:off x="11443659" y="6329216"/>
            <a:ext cx="538948" cy="268137"/>
          </a:xfrm>
        </p:spPr>
        <p:txBody>
          <a:bodyPr/>
          <a:lstStyle/>
          <a:p>
            <a:endParaRPr lang="fi-FI" dirty="0"/>
          </a:p>
        </p:txBody>
      </p:sp>
      <p:sp>
        <p:nvSpPr>
          <p:cNvPr id="5" name="Content Placeholder 1">
            <a:extLst>
              <a:ext uri="{FF2B5EF4-FFF2-40B4-BE49-F238E27FC236}">
                <a16:creationId xmlns:a16="http://schemas.microsoft.com/office/drawing/2014/main" id="{2C204485-AFE6-9503-52A6-FC8B27022FD1}"/>
              </a:ext>
            </a:extLst>
          </p:cNvPr>
          <p:cNvSpPr txBox="1">
            <a:spLocks/>
          </p:cNvSpPr>
          <p:nvPr/>
        </p:nvSpPr>
        <p:spPr>
          <a:xfrm>
            <a:off x="6654608" y="1597509"/>
            <a:ext cx="5327999" cy="5087495"/>
          </a:xfrm>
          <a:prstGeom prst="rect">
            <a:avLst/>
          </a:prstGeom>
        </p:spPr>
        <p:txBody>
          <a:bodyPr vert="horz" lIns="91440" tIns="45720" rIns="91440" bIns="45720" rtlCol="0">
            <a:noAutofit/>
          </a:bodyPr>
          <a:lstStyle>
            <a:lvl1pPr marL="357708" indent="-357708" algn="l" defTabSz="1219170" rtl="0" eaLnBrk="1" latinLnBrk="0" hangingPunct="1">
              <a:spcBef>
                <a:spcPts val="1867"/>
              </a:spcBef>
              <a:buClr>
                <a:schemeClr val="accent1"/>
              </a:buClr>
              <a:buFont typeface="Arial" panose="020B0604020202020204" pitchFamily="34" charset="0"/>
              <a:buChar char="•"/>
              <a:defRPr sz="2000" kern="1200">
                <a:solidFill>
                  <a:schemeClr val="tx1"/>
                </a:solidFill>
                <a:latin typeface="+mn-lt"/>
                <a:ea typeface="+mn-ea"/>
                <a:cs typeface="+mn-cs"/>
              </a:defRPr>
            </a:lvl1pPr>
            <a:lvl2pPr marL="958827" indent="-349242" algn="l" defTabSz="1219170" rtl="0" eaLnBrk="1" latinLnBrk="0" hangingPunct="1">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316534" indent="-243411" algn="l" defTabSz="1219170" rtl="0" eaLnBrk="1" latinLnBrk="0" hangingPunct="1">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557828" indent="-241294" algn="l" defTabSz="1219170" rtl="0" eaLnBrk="1" latinLnBrk="0" hangingPunct="1">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790655" indent="-232828" algn="l" defTabSz="1219170" rtl="0" eaLnBrk="1" latinLnBrk="0" hangingPunct="1">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fontAlgn="base">
              <a:buFont typeface="+mj-lt"/>
              <a:buAutoNum type="arabicPeriod"/>
            </a:pPr>
            <a:endParaRPr lang="fi-FI" sz="1200">
              <a:solidFill>
                <a:srgbClr val="000000"/>
              </a:solidFill>
            </a:endParaRPr>
          </a:p>
        </p:txBody>
      </p:sp>
      <p:graphicFrame>
        <p:nvGraphicFramePr>
          <p:cNvPr id="9" name="Table 9">
            <a:extLst>
              <a:ext uri="{FF2B5EF4-FFF2-40B4-BE49-F238E27FC236}">
                <a16:creationId xmlns:a16="http://schemas.microsoft.com/office/drawing/2014/main" id="{4EB4C8F7-D501-9ABA-4A8B-E8808B6A2EDD}"/>
              </a:ext>
            </a:extLst>
          </p:cNvPr>
          <p:cNvGraphicFramePr>
            <a:graphicFrameLocks noGrp="1"/>
          </p:cNvGraphicFramePr>
          <p:nvPr>
            <p:extLst>
              <p:ext uri="{D42A27DB-BD31-4B8C-83A1-F6EECF244321}">
                <p14:modId xmlns:p14="http://schemas.microsoft.com/office/powerpoint/2010/main" val="1120699315"/>
              </p:ext>
            </p:extLst>
          </p:nvPr>
        </p:nvGraphicFramePr>
        <p:xfrm>
          <a:off x="4108434" y="1396193"/>
          <a:ext cx="7704000" cy="4926957"/>
        </p:xfrm>
        <a:graphic>
          <a:graphicData uri="http://schemas.openxmlformats.org/drawingml/2006/table">
            <a:tbl>
              <a:tblPr bandRow="1">
                <a:tableStyleId>{5C22544A-7EE6-4342-B048-85BDC9FD1C3A}</a:tableStyleId>
              </a:tblPr>
              <a:tblGrid>
                <a:gridCol w="432000">
                  <a:extLst>
                    <a:ext uri="{9D8B030D-6E8A-4147-A177-3AD203B41FA5}">
                      <a16:colId xmlns:a16="http://schemas.microsoft.com/office/drawing/2014/main" val="3045816962"/>
                    </a:ext>
                  </a:extLst>
                </a:gridCol>
                <a:gridCol w="4156148">
                  <a:extLst>
                    <a:ext uri="{9D8B030D-6E8A-4147-A177-3AD203B41FA5}">
                      <a16:colId xmlns:a16="http://schemas.microsoft.com/office/drawing/2014/main" val="1207694295"/>
                    </a:ext>
                  </a:extLst>
                </a:gridCol>
                <a:gridCol w="3115852">
                  <a:extLst>
                    <a:ext uri="{9D8B030D-6E8A-4147-A177-3AD203B41FA5}">
                      <a16:colId xmlns:a16="http://schemas.microsoft.com/office/drawing/2014/main" val="1689086793"/>
                    </a:ext>
                  </a:extLst>
                </a:gridCol>
              </a:tblGrid>
              <a:tr h="703851">
                <a:tc>
                  <a:txBody>
                    <a:bodyPr/>
                    <a:lstStyle/>
                    <a:p>
                      <a:pPr algn="ctr"/>
                      <a:r>
                        <a:rPr lang="fi-FI" b="1">
                          <a:solidFill>
                            <a:schemeClr val="accent1"/>
                          </a:solidFill>
                        </a:rPr>
                        <a:t>1</a:t>
                      </a:r>
                    </a:p>
                  </a:txBody>
                  <a:tcPr marL="36000" marR="36000" anchor="ctr">
                    <a:lnL w="12700" cmpd="sng">
                      <a:noFill/>
                    </a:lnL>
                    <a:lnR w="19050" cap="flat" cmpd="sng" algn="ctr">
                      <a:solidFill>
                        <a:schemeClr val="accent3"/>
                      </a:solidFill>
                      <a:prstDash val="solid"/>
                      <a:round/>
                      <a:headEnd type="none" w="med" len="med"/>
                      <a:tailEnd type="none" w="med" len="med"/>
                    </a:lnR>
                    <a:lnT w="12700" cmpd="sng">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i-FI" sz="1200" dirty="0">
                          <a:solidFill>
                            <a:srgbClr val="794796"/>
                          </a:solidFill>
                        </a:rPr>
                        <a:t>Aloita tästä hetkestä. Kuka olet, missä roolissa olet, miten olet </a:t>
                      </a:r>
                      <a:br>
                        <a:rPr lang="fi-FI" sz="1200" dirty="0">
                          <a:solidFill>
                            <a:srgbClr val="794796"/>
                          </a:solidFill>
                        </a:rPr>
                      </a:br>
                      <a:r>
                        <a:rPr lang="fi-FI" sz="1200" dirty="0">
                          <a:solidFill>
                            <a:srgbClr val="794796"/>
                          </a:solidFill>
                        </a:rPr>
                        <a:t>päätynyt nykyiseen tehtävääsi, mikä tekee sinusta juuri sinut? </a:t>
                      </a:r>
                    </a:p>
                  </a:txBody>
                  <a:tcPr marL="36000" marR="3600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i-FI" sz="1100" dirty="0"/>
                    </a:p>
                  </a:txBody>
                  <a:tcPr>
                    <a:lnL w="19050" cap="flat" cmpd="sng" algn="ctr">
                      <a:solidFill>
                        <a:schemeClr val="accent3"/>
                      </a:solidFill>
                      <a:prstDash val="solid"/>
                      <a:round/>
                      <a:headEnd type="none" w="med" len="med"/>
                      <a:tailEnd type="none" w="med" len="med"/>
                    </a:lnL>
                    <a:lnR w="12700" cmpd="sng">
                      <a:noFill/>
                    </a:lnR>
                    <a:lnT w="12700" cmpd="sng">
                      <a:noFill/>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4472290"/>
                  </a:ext>
                </a:extLst>
              </a:tr>
              <a:tr h="703851">
                <a:tc>
                  <a:txBody>
                    <a:bodyPr/>
                    <a:lstStyle/>
                    <a:p>
                      <a:pPr algn="ctr"/>
                      <a:r>
                        <a:rPr lang="fi-FI" b="1">
                          <a:solidFill>
                            <a:schemeClr val="accent1"/>
                          </a:solidFill>
                        </a:rPr>
                        <a:t>2</a:t>
                      </a:r>
                    </a:p>
                  </a:txBody>
                  <a:tcPr marL="36000" marR="36000" anchor="ctr">
                    <a:lnL w="12700" cmpd="sng">
                      <a:noFill/>
                    </a:lnL>
                    <a:lnR w="19050" cap="flat" cmpd="sng" algn="ctr">
                      <a:solidFill>
                        <a:schemeClr val="accent3"/>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i-FI" sz="1200">
                          <a:solidFill>
                            <a:srgbClr val="794796"/>
                          </a:solidFill>
                        </a:rPr>
                        <a:t>Mikä nykyisessä roolissasi on sinulle henkilökohtaisesti tärkeää? </a:t>
                      </a:r>
                      <a:br>
                        <a:rPr lang="fi-FI" sz="1200">
                          <a:solidFill>
                            <a:srgbClr val="794796"/>
                          </a:solidFill>
                        </a:rPr>
                      </a:br>
                      <a:r>
                        <a:rPr lang="fi-FI" sz="1200">
                          <a:solidFill>
                            <a:srgbClr val="794796"/>
                          </a:solidFill>
                        </a:rPr>
                        <a:t>Millaista johtajuutta haluat edistää?</a:t>
                      </a:r>
                    </a:p>
                  </a:txBody>
                  <a:tcPr marL="36000" marR="3600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i-FI" sz="1100" dirty="0"/>
                    </a:p>
                  </a:txBody>
                  <a:tcPr>
                    <a:lnL w="19050" cap="flat" cmpd="sng" algn="ctr">
                      <a:solidFill>
                        <a:schemeClr val="accent3"/>
                      </a:solidFill>
                      <a:prstDash val="solid"/>
                      <a:round/>
                      <a:headEnd type="none" w="med" len="med"/>
                      <a:tailEnd type="none" w="med" len="med"/>
                    </a:lnL>
                    <a:lnR w="12700" cmpd="sng">
                      <a:noFill/>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70750932"/>
                  </a:ext>
                </a:extLst>
              </a:tr>
              <a:tr h="703851">
                <a:tc>
                  <a:txBody>
                    <a:bodyPr/>
                    <a:lstStyle/>
                    <a:p>
                      <a:pPr algn="ctr"/>
                      <a:r>
                        <a:rPr lang="fi-FI" b="1">
                          <a:solidFill>
                            <a:schemeClr val="accent1"/>
                          </a:solidFill>
                        </a:rPr>
                        <a:t>3</a:t>
                      </a:r>
                    </a:p>
                  </a:txBody>
                  <a:tcPr marL="36000" marR="36000" anchor="ctr">
                    <a:lnL w="12700" cmpd="sng">
                      <a:noFill/>
                    </a:lnL>
                    <a:lnR w="19050" cap="flat" cmpd="sng" algn="ctr">
                      <a:solidFill>
                        <a:schemeClr val="accent3"/>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i-FI" sz="1200" dirty="0">
                          <a:solidFill>
                            <a:srgbClr val="794796"/>
                          </a:solidFill>
                        </a:rPr>
                        <a:t>Millaiset asiat ovat tiimin tai organisaation näkökulmasta tärkeitä? </a:t>
                      </a:r>
                      <a:br>
                        <a:rPr lang="fi-FI" sz="1200" dirty="0">
                          <a:solidFill>
                            <a:srgbClr val="794796"/>
                          </a:solidFill>
                        </a:rPr>
                      </a:br>
                      <a:r>
                        <a:rPr lang="fi-FI" sz="1200" dirty="0">
                          <a:solidFill>
                            <a:srgbClr val="794796"/>
                          </a:solidFill>
                        </a:rPr>
                        <a:t>Mitä tavoittelemme? Mihin suuntaan haluamme mennä?</a:t>
                      </a:r>
                    </a:p>
                  </a:txBody>
                  <a:tcPr marL="36000" marR="3600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i-FI" sz="1100"/>
                    </a:p>
                  </a:txBody>
                  <a:tcPr>
                    <a:lnL w="19050" cap="flat" cmpd="sng" algn="ctr">
                      <a:solidFill>
                        <a:schemeClr val="accent3"/>
                      </a:solidFill>
                      <a:prstDash val="solid"/>
                      <a:round/>
                      <a:headEnd type="none" w="med" len="med"/>
                      <a:tailEnd type="none" w="med" len="med"/>
                    </a:lnL>
                    <a:lnR w="12700" cmpd="sng">
                      <a:noFill/>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78931840"/>
                  </a:ext>
                </a:extLst>
              </a:tr>
              <a:tr h="703851">
                <a:tc>
                  <a:txBody>
                    <a:bodyPr/>
                    <a:lstStyle/>
                    <a:p>
                      <a:pPr algn="ctr"/>
                      <a:r>
                        <a:rPr lang="fi-FI" b="1">
                          <a:solidFill>
                            <a:schemeClr val="accent1"/>
                          </a:solidFill>
                        </a:rPr>
                        <a:t>4</a:t>
                      </a:r>
                    </a:p>
                  </a:txBody>
                  <a:tcPr marL="36000" marR="36000" anchor="ctr">
                    <a:lnL w="12700" cmpd="sng">
                      <a:noFill/>
                    </a:lnL>
                    <a:lnR w="19050" cap="flat" cmpd="sng" algn="ctr">
                      <a:solidFill>
                        <a:schemeClr val="accent3"/>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i-FI" sz="1200" dirty="0">
                          <a:solidFill>
                            <a:srgbClr val="794796"/>
                          </a:solidFill>
                        </a:rPr>
                        <a:t>Millaisia ajatuksia sinulla on henkilökohtaisesta kehittymisestä ja </a:t>
                      </a:r>
                      <a:br>
                        <a:rPr lang="fi-FI" sz="1200" dirty="0">
                          <a:solidFill>
                            <a:srgbClr val="794796"/>
                          </a:solidFill>
                        </a:rPr>
                      </a:br>
                      <a:r>
                        <a:rPr lang="fi-FI" sz="1200" dirty="0">
                          <a:solidFill>
                            <a:srgbClr val="794796"/>
                          </a:solidFill>
                        </a:rPr>
                        <a:t>omista vahvuuksista​</a:t>
                      </a:r>
                      <a:r>
                        <a:rPr lang="fi-FI" sz="1200" dirty="0" err="1">
                          <a:solidFill>
                            <a:srgbClr val="794796"/>
                          </a:solidFill>
                        </a:rPr>
                        <a:t>si</a:t>
                      </a:r>
                      <a:r>
                        <a:rPr lang="fi-FI" sz="1200" dirty="0">
                          <a:solidFill>
                            <a:srgbClr val="794796"/>
                          </a:solidFill>
                        </a:rPr>
                        <a:t>? Missä meidän olisi tärkeää kehittyä? </a:t>
                      </a:r>
                      <a:br>
                        <a:rPr lang="fi-FI" sz="1200" dirty="0">
                          <a:solidFill>
                            <a:srgbClr val="794796"/>
                          </a:solidFill>
                        </a:rPr>
                      </a:br>
                      <a:r>
                        <a:rPr lang="fi-FI" sz="1200" dirty="0">
                          <a:solidFill>
                            <a:srgbClr val="794796"/>
                          </a:solidFill>
                        </a:rPr>
                        <a:t>Missä minun olisi tärkeää kehittyä?​</a:t>
                      </a:r>
                    </a:p>
                  </a:txBody>
                  <a:tcPr marL="36000" marR="3600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i-FI" sz="1100"/>
                    </a:p>
                  </a:txBody>
                  <a:tcPr>
                    <a:lnL w="19050" cap="flat" cmpd="sng" algn="ctr">
                      <a:solidFill>
                        <a:schemeClr val="accent3"/>
                      </a:solidFill>
                      <a:prstDash val="solid"/>
                      <a:round/>
                      <a:headEnd type="none" w="med" len="med"/>
                      <a:tailEnd type="none" w="med" len="med"/>
                    </a:lnL>
                    <a:lnR w="12700" cmpd="sng">
                      <a:noFill/>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5363635"/>
                  </a:ext>
                </a:extLst>
              </a:tr>
              <a:tr h="703851">
                <a:tc>
                  <a:txBody>
                    <a:bodyPr/>
                    <a:lstStyle/>
                    <a:p>
                      <a:pPr algn="ctr"/>
                      <a:r>
                        <a:rPr lang="fi-FI" b="1">
                          <a:solidFill>
                            <a:schemeClr val="accent1"/>
                          </a:solidFill>
                        </a:rPr>
                        <a:t>5</a:t>
                      </a:r>
                    </a:p>
                  </a:txBody>
                  <a:tcPr marL="36000" marR="36000" anchor="ctr">
                    <a:lnL w="12700" cmpd="sng">
                      <a:noFill/>
                    </a:lnL>
                    <a:lnR w="19050" cap="flat" cmpd="sng" algn="ctr">
                      <a:solidFill>
                        <a:schemeClr val="accent3"/>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i-FI" sz="1200">
                          <a:solidFill>
                            <a:srgbClr val="794796"/>
                          </a:solidFill>
                        </a:rPr>
                        <a:t>Millaisia odotuksia olet asettanut itsellesi? Mihin rima laitetaan? </a:t>
                      </a:r>
                      <a:br>
                        <a:rPr lang="fi-FI" sz="1200">
                          <a:solidFill>
                            <a:srgbClr val="794796"/>
                          </a:solidFill>
                        </a:rPr>
                      </a:br>
                      <a:r>
                        <a:rPr lang="fi-FI" sz="1200">
                          <a:solidFill>
                            <a:srgbClr val="794796"/>
                          </a:solidFill>
                        </a:rPr>
                        <a:t>Odottavatko muut työyhteisössä sinulta samaa vai oletko itseäsi </a:t>
                      </a:r>
                      <a:br>
                        <a:rPr lang="fi-FI" sz="1200">
                          <a:solidFill>
                            <a:srgbClr val="794796"/>
                          </a:solidFill>
                        </a:rPr>
                      </a:br>
                      <a:r>
                        <a:rPr lang="fi-FI" sz="1200">
                          <a:solidFill>
                            <a:srgbClr val="794796"/>
                          </a:solidFill>
                        </a:rPr>
                        <a:t>kohtaan kriittisempi kuin on ehkä tarpeen? </a:t>
                      </a:r>
                    </a:p>
                  </a:txBody>
                  <a:tcPr marL="36000" marR="3600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i-FI" sz="1100"/>
                    </a:p>
                  </a:txBody>
                  <a:tcPr>
                    <a:lnL w="19050" cap="flat" cmpd="sng" algn="ctr">
                      <a:solidFill>
                        <a:schemeClr val="accent3"/>
                      </a:solidFill>
                      <a:prstDash val="solid"/>
                      <a:round/>
                      <a:headEnd type="none" w="med" len="med"/>
                      <a:tailEnd type="none" w="med" len="med"/>
                    </a:lnL>
                    <a:lnR w="12700" cmpd="sng">
                      <a:noFill/>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74940546"/>
                  </a:ext>
                </a:extLst>
              </a:tr>
              <a:tr h="703851">
                <a:tc>
                  <a:txBody>
                    <a:bodyPr/>
                    <a:lstStyle/>
                    <a:p>
                      <a:pPr algn="ctr"/>
                      <a:r>
                        <a:rPr lang="fi-FI" b="1">
                          <a:solidFill>
                            <a:schemeClr val="accent1"/>
                          </a:solidFill>
                        </a:rPr>
                        <a:t>6</a:t>
                      </a:r>
                    </a:p>
                  </a:txBody>
                  <a:tcPr marL="36000" marR="36000" anchor="ctr">
                    <a:lnL w="12700" cmpd="sng">
                      <a:noFill/>
                    </a:lnL>
                    <a:lnR w="19050" cap="flat" cmpd="sng" algn="ctr">
                      <a:solidFill>
                        <a:schemeClr val="accent3"/>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i-FI" sz="1200">
                          <a:solidFill>
                            <a:srgbClr val="794796"/>
                          </a:solidFill>
                        </a:rPr>
                        <a:t>Keneltä olet kysynyt palautetta työstäsi? Millaista saamasi palaute on? </a:t>
                      </a:r>
                      <a:br>
                        <a:rPr lang="fi-FI" sz="1200">
                          <a:solidFill>
                            <a:srgbClr val="794796"/>
                          </a:solidFill>
                        </a:rPr>
                      </a:br>
                      <a:r>
                        <a:rPr lang="fi-FI" sz="1200">
                          <a:solidFill>
                            <a:srgbClr val="794796"/>
                          </a:solidFill>
                        </a:rPr>
                        <a:t>Onko se pelkästään kiittävää vai myös rakentavaa?</a:t>
                      </a:r>
                    </a:p>
                  </a:txBody>
                  <a:tcPr marL="36000" marR="3600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i-FI" sz="1100"/>
                    </a:p>
                  </a:txBody>
                  <a:tcPr>
                    <a:lnL w="19050" cap="flat" cmpd="sng" algn="ctr">
                      <a:solidFill>
                        <a:schemeClr val="accent3"/>
                      </a:solidFill>
                      <a:prstDash val="solid"/>
                      <a:round/>
                      <a:headEnd type="none" w="med" len="med"/>
                      <a:tailEnd type="none" w="med" len="med"/>
                    </a:lnL>
                    <a:lnR w="12700" cmpd="sng">
                      <a:noFill/>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9547108"/>
                  </a:ext>
                </a:extLst>
              </a:tr>
              <a:tr h="703851">
                <a:tc>
                  <a:txBody>
                    <a:bodyPr/>
                    <a:lstStyle/>
                    <a:p>
                      <a:pPr algn="ctr"/>
                      <a:r>
                        <a:rPr lang="fi-FI" b="1">
                          <a:solidFill>
                            <a:schemeClr val="accent1"/>
                          </a:solidFill>
                        </a:rPr>
                        <a:t>7</a:t>
                      </a:r>
                    </a:p>
                  </a:txBody>
                  <a:tcPr marL="36000" marR="36000" anchor="ctr">
                    <a:lnL w="12700" cmpd="sng">
                      <a:noFill/>
                    </a:lnL>
                    <a:lnR w="19050" cap="flat" cmpd="sng" algn="ctr">
                      <a:solidFill>
                        <a:schemeClr val="accent3"/>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i-FI" sz="1200" dirty="0">
                          <a:solidFill>
                            <a:srgbClr val="794796"/>
                          </a:solidFill>
                        </a:rPr>
                        <a:t>Keneltä olet saanut tai saat työhösi tukea?</a:t>
                      </a:r>
                    </a:p>
                  </a:txBody>
                  <a:tcPr marL="36000" marR="3600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i-FI" sz="1100" dirty="0"/>
                    </a:p>
                  </a:txBody>
                  <a:tcPr>
                    <a:lnL w="19050" cap="flat" cmpd="sng" algn="ctr">
                      <a:solidFill>
                        <a:schemeClr val="accent3"/>
                      </a:solidFill>
                      <a:prstDash val="solid"/>
                      <a:round/>
                      <a:headEnd type="none" w="med" len="med"/>
                      <a:tailEnd type="none" w="med" len="med"/>
                    </a:lnL>
                    <a:lnR w="12700" cmpd="sng">
                      <a:noFill/>
                    </a:lnR>
                    <a:lnT w="19050"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9304414"/>
                  </a:ext>
                </a:extLst>
              </a:tr>
            </a:tbl>
          </a:graphicData>
        </a:graphic>
      </p:graphicFrame>
      <p:cxnSp>
        <p:nvCxnSpPr>
          <p:cNvPr id="12" name="Straight Connector 11">
            <a:extLst>
              <a:ext uri="{FF2B5EF4-FFF2-40B4-BE49-F238E27FC236}">
                <a16:creationId xmlns:a16="http://schemas.microsoft.com/office/drawing/2014/main" id="{584E9A8C-170C-69C6-D1D4-AD495C666A31}"/>
              </a:ext>
            </a:extLst>
          </p:cNvPr>
          <p:cNvCxnSpPr>
            <a:cxnSpLocks/>
          </p:cNvCxnSpPr>
          <p:nvPr/>
        </p:nvCxnSpPr>
        <p:spPr>
          <a:xfrm>
            <a:off x="3818238" y="1418556"/>
            <a:ext cx="0" cy="4910660"/>
          </a:xfrm>
          <a:prstGeom prst="line">
            <a:avLst/>
          </a:prstGeom>
        </p:spPr>
        <p:style>
          <a:lnRef idx="1">
            <a:schemeClr val="accent1"/>
          </a:lnRef>
          <a:fillRef idx="0">
            <a:schemeClr val="accent1"/>
          </a:fillRef>
          <a:effectRef idx="0">
            <a:schemeClr val="accent1"/>
          </a:effectRef>
          <a:fontRef idx="minor">
            <a:schemeClr val="tx1"/>
          </a:fontRef>
        </p:style>
      </p:cxnSp>
      <p:pic>
        <p:nvPicPr>
          <p:cNvPr id="23" name="Graphic 22" descr="Signature with solid fill">
            <a:extLst>
              <a:ext uri="{FF2B5EF4-FFF2-40B4-BE49-F238E27FC236}">
                <a16:creationId xmlns:a16="http://schemas.microsoft.com/office/drawing/2014/main" id="{4360EDBB-285E-7B01-A0A4-DACC8A6CCD9A}"/>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432869" y="5596958"/>
            <a:ext cx="759131" cy="759131"/>
          </a:xfrm>
          <a:prstGeom prst="rect">
            <a:avLst/>
          </a:prstGeom>
        </p:spPr>
      </p:pic>
      <p:sp>
        <p:nvSpPr>
          <p:cNvPr id="28" name="Rectangle 27">
            <a:extLst>
              <a:ext uri="{FF2B5EF4-FFF2-40B4-BE49-F238E27FC236}">
                <a16:creationId xmlns:a16="http://schemas.microsoft.com/office/drawing/2014/main" id="{488B234A-6475-7BB7-9402-0B9BC522671F}"/>
              </a:ext>
            </a:extLst>
          </p:cNvPr>
          <p:cNvSpPr/>
          <p:nvPr/>
        </p:nvSpPr>
        <p:spPr>
          <a:xfrm>
            <a:off x="0" y="0"/>
            <a:ext cx="288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180000" rtlCol="0" anchor="ctr"/>
          <a:lstStyle/>
          <a:p>
            <a:pPr algn="r"/>
            <a:r>
              <a:rPr lang="fi-FI" sz="1000" spc="300">
                <a:solidFill>
                  <a:schemeClr val="bg1"/>
                </a:solidFill>
              </a:rPr>
              <a:t>TYÖPOHJA</a:t>
            </a:r>
          </a:p>
        </p:txBody>
      </p:sp>
    </p:spTree>
    <p:extLst>
      <p:ext uri="{BB962C8B-B14F-4D97-AF65-F5344CB8AC3E}">
        <p14:creationId xmlns:p14="http://schemas.microsoft.com/office/powerpoint/2010/main" val="3555342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a:extLst>
              <a:ext uri="{FF2B5EF4-FFF2-40B4-BE49-F238E27FC236}">
                <a16:creationId xmlns:a16="http://schemas.microsoft.com/office/drawing/2014/main" id="{3785C648-66C0-47EB-A546-D7C53983F1E2}"/>
              </a:ext>
            </a:extLst>
          </p:cNvPr>
          <p:cNvGraphicFramePr>
            <a:graphicFrameLocks noGrp="1"/>
          </p:cNvGraphicFramePr>
          <p:nvPr>
            <p:ph idx="1"/>
            <p:extLst>
              <p:ext uri="{D42A27DB-BD31-4B8C-83A1-F6EECF244321}">
                <p14:modId xmlns:p14="http://schemas.microsoft.com/office/powerpoint/2010/main" val="852523485"/>
              </p:ext>
            </p:extLst>
          </p:nvPr>
        </p:nvGraphicFramePr>
        <p:xfrm>
          <a:off x="-1" y="-3175"/>
          <a:ext cx="12192000" cy="3657600"/>
        </p:xfrm>
        <a:graphic>
          <a:graphicData uri="http://schemas.openxmlformats.org/drawingml/2006/table">
            <a:tbl>
              <a:tblPr/>
              <a:tblGrid>
                <a:gridCol w="2566220">
                  <a:extLst>
                    <a:ext uri="{9D8B030D-6E8A-4147-A177-3AD203B41FA5}">
                      <a16:colId xmlns:a16="http://schemas.microsoft.com/office/drawing/2014/main" val="20000"/>
                    </a:ext>
                  </a:extLst>
                </a:gridCol>
                <a:gridCol w="3126658">
                  <a:extLst>
                    <a:ext uri="{9D8B030D-6E8A-4147-A177-3AD203B41FA5}">
                      <a16:colId xmlns:a16="http://schemas.microsoft.com/office/drawing/2014/main" val="20001"/>
                    </a:ext>
                  </a:extLst>
                </a:gridCol>
                <a:gridCol w="4417561">
                  <a:extLst>
                    <a:ext uri="{9D8B030D-6E8A-4147-A177-3AD203B41FA5}">
                      <a16:colId xmlns:a16="http://schemas.microsoft.com/office/drawing/2014/main" val="20002"/>
                    </a:ext>
                  </a:extLst>
                </a:gridCol>
                <a:gridCol w="2081561">
                  <a:extLst>
                    <a:ext uri="{9D8B030D-6E8A-4147-A177-3AD203B41FA5}">
                      <a16:colId xmlns:a16="http://schemas.microsoft.com/office/drawing/2014/main" val="20003"/>
                    </a:ext>
                  </a:extLst>
                </a:gridCol>
              </a:tblGrid>
              <a:tr h="566685">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600" b="1" i="0" u="none" strike="noStrike" cap="none" normalizeH="0" baseline="0" dirty="0">
                          <a:ln>
                            <a:noFill/>
                          </a:ln>
                          <a:solidFill>
                            <a:srgbClr val="FFFFFF"/>
                          </a:solidFill>
                          <a:effectLst/>
                          <a:latin typeface="Arial" charset="0"/>
                          <a:cs typeface="Arial" charset="0"/>
                        </a:rPr>
                        <a:t>Johtajuuden kehittymissuunnitelma</a:t>
                      </a:r>
                    </a:p>
                  </a:txBody>
                  <a:tcPr marL="91441" marR="91441"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10000"/>
                  </a:ext>
                </a:extLst>
              </a:tr>
              <a:tr h="92931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dirty="0">
                          <a:ln>
                            <a:noFill/>
                          </a:ln>
                          <a:solidFill>
                            <a:srgbClr val="000000"/>
                          </a:solidFill>
                          <a:effectLst/>
                          <a:latin typeface="Calibri" pitchFamily="34" charset="0"/>
                          <a:cs typeface="Arial" charset="0"/>
                        </a:rPr>
                        <a:t>Keskeiset tavoitteet kehittymiselle: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dirty="0">
                        <a:ln>
                          <a:noFill/>
                        </a:ln>
                        <a:solidFill>
                          <a:srgbClr val="000000"/>
                        </a:solidFill>
                        <a:effectLst/>
                        <a:latin typeface="Calibri" pitchFamily="34" charset="0"/>
                        <a:cs typeface="Arial" charset="0"/>
                      </a:endParaRPr>
                    </a:p>
                  </a:txBody>
                  <a:tcPr marL="91441" marR="91441"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fi-FI"/>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dirty="0">
                          <a:ln>
                            <a:noFill/>
                          </a:ln>
                          <a:solidFill>
                            <a:srgbClr val="000000"/>
                          </a:solidFill>
                          <a:effectLst/>
                          <a:latin typeface="Calibri" pitchFamily="34" charset="0"/>
                          <a:cs typeface="Arial" charset="0"/>
                        </a:rPr>
                        <a:t>Nimi: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dirty="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dirty="0">
                          <a:ln>
                            <a:noFill/>
                          </a:ln>
                          <a:solidFill>
                            <a:srgbClr val="000000"/>
                          </a:solidFill>
                          <a:effectLst/>
                          <a:latin typeface="Calibri" pitchFamily="34" charset="0"/>
                          <a:cs typeface="Arial" charset="0"/>
                        </a:rPr>
                        <a:t>Ohjaaja: Mia Ilkka</a:t>
                      </a:r>
                    </a:p>
                  </a:txBody>
                  <a:tcPr marL="91441" marR="91441"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dirty="0">
                          <a:ln>
                            <a:noFill/>
                          </a:ln>
                          <a:solidFill>
                            <a:srgbClr val="000000"/>
                          </a:solidFill>
                          <a:effectLst/>
                          <a:latin typeface="Calibri" pitchFamily="34" charset="0"/>
                          <a:cs typeface="Arial" charset="0"/>
                        </a:rPr>
                        <a:t>Aikataulu:</a:t>
                      </a:r>
                    </a:p>
                  </a:txBody>
                  <a:tcPr marL="91441" marR="91441"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455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1" i="0" u="none" strike="noStrike" cap="none" normalizeH="0" baseline="0" dirty="0">
                          <a:ln>
                            <a:noFill/>
                          </a:ln>
                          <a:solidFill>
                            <a:srgbClr val="000000"/>
                          </a:solidFill>
                          <a:effectLst/>
                          <a:latin typeface="Calibri" pitchFamily="34" charset="0"/>
                          <a:cs typeface="Arial" charset="0"/>
                        </a:rPr>
                        <a:t>Tapaamiset ja ajankohdat:</a:t>
                      </a:r>
                    </a:p>
                  </a:txBody>
                  <a:tcPr marL="91441" marR="91441"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1" i="0" u="none" strike="noStrike" cap="none" normalizeH="0" baseline="0" dirty="0">
                          <a:ln>
                            <a:noFill/>
                          </a:ln>
                          <a:solidFill>
                            <a:srgbClr val="000000"/>
                          </a:solidFill>
                          <a:effectLst/>
                          <a:latin typeface="Calibri" pitchFamily="34" charset="0"/>
                          <a:cs typeface="Arial" charset="0"/>
                        </a:rPr>
                        <a:t>Aiheet, teemat ja tapaamisen tavoitteet:</a:t>
                      </a:r>
                    </a:p>
                  </a:txBody>
                  <a:tcPr marL="91441" marR="91441"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1" i="0" u="none" strike="noStrike" cap="none" normalizeH="0" baseline="0" dirty="0">
                          <a:ln>
                            <a:noFill/>
                          </a:ln>
                          <a:solidFill>
                            <a:srgbClr val="000000"/>
                          </a:solidFill>
                          <a:effectLst/>
                          <a:latin typeface="Calibri" pitchFamily="34" charset="0"/>
                          <a:cs typeface="Arial" charset="0"/>
                        </a:rPr>
                        <a:t>Sovitut toimenpiteet:</a:t>
                      </a:r>
                    </a:p>
                  </a:txBody>
                  <a:tcPr marL="91441" marR="91441"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1" i="0" u="none" strike="noStrike" cap="none" normalizeH="0" baseline="0" dirty="0">
                          <a:ln>
                            <a:noFill/>
                          </a:ln>
                          <a:solidFill>
                            <a:srgbClr val="000000"/>
                          </a:solidFill>
                          <a:effectLst/>
                          <a:latin typeface="Calibri" pitchFamily="34" charset="0"/>
                          <a:cs typeface="Arial" charset="0"/>
                        </a:rPr>
                        <a:t>Muita huomioita:</a:t>
                      </a:r>
                    </a:p>
                  </a:txBody>
                  <a:tcPr marL="91441" marR="91441"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59715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dirty="0">
                        <a:ln>
                          <a:noFill/>
                        </a:ln>
                        <a:solidFill>
                          <a:srgbClr val="000000"/>
                        </a:solidFill>
                        <a:effectLst/>
                        <a:latin typeface="Calibri" pitchFamily="34" charset="0"/>
                        <a:cs typeface="Arial" charset="0"/>
                      </a:endParaRPr>
                    </a:p>
                  </a:txBody>
                  <a:tcPr marL="91441" marR="91441"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dirty="0">
                        <a:ln>
                          <a:noFill/>
                        </a:ln>
                        <a:solidFill>
                          <a:srgbClr val="000000"/>
                        </a:solidFill>
                        <a:effectLst/>
                        <a:latin typeface="Calibri" pitchFamily="34" charset="0"/>
                        <a:cs typeface="Arial" charset="0"/>
                      </a:endParaRPr>
                    </a:p>
                  </a:txBody>
                  <a:tcPr marL="91441" marR="91441"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dirty="0">
                        <a:ln>
                          <a:noFill/>
                        </a:ln>
                        <a:solidFill>
                          <a:srgbClr val="000000"/>
                        </a:solidFill>
                        <a:effectLst/>
                        <a:latin typeface="Calibri" pitchFamily="34" charset="0"/>
                        <a:cs typeface="Arial" charset="0"/>
                      </a:endParaRPr>
                    </a:p>
                  </a:txBody>
                  <a:tcPr marL="91441" marR="91441"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200" b="1" i="0" u="none" strike="noStrike" cap="none" normalizeH="0" baseline="0" dirty="0">
                        <a:ln>
                          <a:noFill/>
                        </a:ln>
                        <a:solidFill>
                          <a:srgbClr val="000000"/>
                        </a:solidFill>
                        <a:effectLst/>
                        <a:latin typeface="Calibri" pitchFamily="34" charset="0"/>
                        <a:cs typeface="Arial" charset="0"/>
                      </a:endParaRPr>
                    </a:p>
                  </a:txBody>
                  <a:tcPr marL="91441" marR="91441"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51724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dirty="0">
                        <a:ln>
                          <a:noFill/>
                        </a:ln>
                        <a:solidFill>
                          <a:srgbClr val="000000"/>
                        </a:solidFill>
                        <a:effectLst/>
                        <a:latin typeface="Calibri" pitchFamily="34" charset="0"/>
                        <a:cs typeface="Arial" charset="0"/>
                      </a:endParaRPr>
                    </a:p>
                  </a:txBody>
                  <a:tcPr marL="91441" marR="91441"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dirty="0">
                        <a:ln>
                          <a:noFill/>
                        </a:ln>
                        <a:solidFill>
                          <a:srgbClr val="000000"/>
                        </a:solidFill>
                        <a:effectLst/>
                        <a:latin typeface="Calibri" pitchFamily="34" charset="0"/>
                        <a:cs typeface="Arial" charset="0"/>
                      </a:endParaRPr>
                    </a:p>
                  </a:txBody>
                  <a:tcPr marL="91441" marR="91441"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dirty="0">
                        <a:ln>
                          <a:noFill/>
                        </a:ln>
                        <a:solidFill>
                          <a:srgbClr val="000000"/>
                        </a:solidFill>
                        <a:effectLst/>
                        <a:latin typeface="Calibri" pitchFamily="34" charset="0"/>
                        <a:cs typeface="Arial" charset="0"/>
                      </a:endParaRPr>
                    </a:p>
                  </a:txBody>
                  <a:tcPr marL="91441" marR="91441"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dirty="0">
                        <a:ln>
                          <a:noFill/>
                        </a:ln>
                        <a:solidFill>
                          <a:srgbClr val="000000"/>
                        </a:solidFill>
                        <a:effectLst/>
                        <a:latin typeface="Calibri" pitchFamily="34" charset="0"/>
                        <a:cs typeface="Arial" charset="0"/>
                      </a:endParaRPr>
                    </a:p>
                  </a:txBody>
                  <a:tcPr marL="91441" marR="91441"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59138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dirty="0">
                        <a:ln>
                          <a:noFill/>
                        </a:ln>
                        <a:solidFill>
                          <a:srgbClr val="000000"/>
                        </a:solidFill>
                        <a:effectLst/>
                        <a:latin typeface="Calibri" pitchFamily="34" charset="0"/>
                        <a:cs typeface="Arial" charset="0"/>
                      </a:endParaRPr>
                    </a:p>
                  </a:txBody>
                  <a:tcPr marL="91441" marR="91441"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dirty="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dirty="0">
                        <a:ln>
                          <a:noFill/>
                        </a:ln>
                        <a:solidFill>
                          <a:srgbClr val="000000"/>
                        </a:solidFill>
                        <a:effectLst/>
                        <a:latin typeface="Calibri" pitchFamily="34" charset="0"/>
                        <a:cs typeface="Arial" charset="0"/>
                      </a:endParaRPr>
                    </a:p>
                  </a:txBody>
                  <a:tcPr marL="91441" marR="91441"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dirty="0">
                        <a:ln>
                          <a:noFill/>
                        </a:ln>
                        <a:solidFill>
                          <a:srgbClr val="000000"/>
                        </a:solidFill>
                        <a:effectLst/>
                        <a:latin typeface="Calibri" pitchFamily="34" charset="0"/>
                        <a:cs typeface="Arial" charset="0"/>
                      </a:endParaRPr>
                    </a:p>
                  </a:txBody>
                  <a:tcPr marL="91441" marR="91441"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dirty="0">
                        <a:ln>
                          <a:noFill/>
                        </a:ln>
                        <a:solidFill>
                          <a:srgbClr val="000000"/>
                        </a:solidFill>
                        <a:effectLst/>
                        <a:latin typeface="Calibri" pitchFamily="34" charset="0"/>
                        <a:cs typeface="Arial" charset="0"/>
                      </a:endParaRPr>
                    </a:p>
                  </a:txBody>
                  <a:tcPr marL="91441" marR="91441"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bl>
          </a:graphicData>
        </a:graphic>
      </p:graphicFrame>
      <p:graphicFrame>
        <p:nvGraphicFramePr>
          <p:cNvPr id="2" name="Taulukko 1">
            <a:extLst>
              <a:ext uri="{FF2B5EF4-FFF2-40B4-BE49-F238E27FC236}">
                <a16:creationId xmlns:a16="http://schemas.microsoft.com/office/drawing/2014/main" id="{CDA91D39-AA2C-465E-95EC-D15ECCAD6139}"/>
              </a:ext>
            </a:extLst>
          </p:cNvPr>
          <p:cNvGraphicFramePr>
            <a:graphicFrameLocks noGrp="1"/>
          </p:cNvGraphicFramePr>
          <p:nvPr>
            <p:extLst>
              <p:ext uri="{D42A27DB-BD31-4B8C-83A1-F6EECF244321}">
                <p14:modId xmlns:p14="http://schemas.microsoft.com/office/powerpoint/2010/main" val="3921617899"/>
              </p:ext>
            </p:extLst>
          </p:nvPr>
        </p:nvGraphicFramePr>
        <p:xfrm>
          <a:off x="1" y="4641604"/>
          <a:ext cx="12191999" cy="1403322"/>
        </p:xfrm>
        <a:graphic>
          <a:graphicData uri="http://schemas.openxmlformats.org/drawingml/2006/table">
            <a:tbl>
              <a:tblPr/>
              <a:tblGrid>
                <a:gridCol w="2536723">
                  <a:extLst>
                    <a:ext uri="{9D8B030D-6E8A-4147-A177-3AD203B41FA5}">
                      <a16:colId xmlns:a16="http://schemas.microsoft.com/office/drawing/2014/main" val="3498716681"/>
                    </a:ext>
                  </a:extLst>
                </a:gridCol>
                <a:gridCol w="3146322">
                  <a:extLst>
                    <a:ext uri="{9D8B030D-6E8A-4147-A177-3AD203B41FA5}">
                      <a16:colId xmlns:a16="http://schemas.microsoft.com/office/drawing/2014/main" val="3985400572"/>
                    </a:ext>
                  </a:extLst>
                </a:gridCol>
                <a:gridCol w="4427393">
                  <a:extLst>
                    <a:ext uri="{9D8B030D-6E8A-4147-A177-3AD203B41FA5}">
                      <a16:colId xmlns:a16="http://schemas.microsoft.com/office/drawing/2014/main" val="3102830357"/>
                    </a:ext>
                  </a:extLst>
                </a:gridCol>
                <a:gridCol w="2081561">
                  <a:extLst>
                    <a:ext uri="{9D8B030D-6E8A-4147-A177-3AD203B41FA5}">
                      <a16:colId xmlns:a16="http://schemas.microsoft.com/office/drawing/2014/main" val="1068032164"/>
                    </a:ext>
                  </a:extLst>
                </a:gridCol>
              </a:tblGrid>
              <a:tr h="22036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dirty="0">
                        <a:ln>
                          <a:noFill/>
                        </a:ln>
                        <a:solidFill>
                          <a:srgbClr val="000000"/>
                        </a:solidFill>
                        <a:effectLst/>
                        <a:latin typeface="Calibri" pitchFamily="34" charset="0"/>
                        <a:cs typeface="Arial" charset="0"/>
                      </a:endParaRPr>
                    </a:p>
                  </a:txBody>
                  <a:tcPr marL="91441" marR="91441"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dirty="0">
                        <a:ln>
                          <a:noFill/>
                        </a:ln>
                        <a:solidFill>
                          <a:srgbClr val="000000"/>
                        </a:solidFill>
                        <a:effectLst/>
                        <a:latin typeface="Calibri" pitchFamily="34" charset="0"/>
                        <a:cs typeface="Arial" charset="0"/>
                      </a:endParaRPr>
                    </a:p>
                  </a:txBody>
                  <a:tcPr marL="91441" marR="91441"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dirty="0">
                        <a:ln>
                          <a:noFill/>
                        </a:ln>
                        <a:solidFill>
                          <a:srgbClr val="000000"/>
                        </a:solidFill>
                        <a:effectLst/>
                        <a:latin typeface="Calibri" pitchFamily="34" charset="0"/>
                        <a:cs typeface="Arial" charset="0"/>
                      </a:endParaRPr>
                    </a:p>
                  </a:txBody>
                  <a:tcPr marL="91441" marR="91441"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dirty="0">
                        <a:ln>
                          <a:noFill/>
                        </a:ln>
                        <a:solidFill>
                          <a:srgbClr val="000000"/>
                        </a:solidFill>
                        <a:effectLst/>
                        <a:latin typeface="Calibri" pitchFamily="34" charset="0"/>
                        <a:cs typeface="Arial" charset="0"/>
                      </a:endParaRPr>
                    </a:p>
                  </a:txBody>
                  <a:tcPr marL="91441" marR="91441"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3345208662"/>
                  </a:ext>
                </a:extLst>
              </a:tr>
              <a:tr h="55983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dirty="0">
                        <a:ln>
                          <a:noFill/>
                        </a:ln>
                        <a:solidFill>
                          <a:srgbClr val="000000"/>
                        </a:solidFill>
                        <a:effectLst/>
                        <a:latin typeface="Calibri" pitchFamily="34" charset="0"/>
                        <a:cs typeface="Arial" charset="0"/>
                      </a:endParaRPr>
                    </a:p>
                  </a:txBody>
                  <a:tcPr marL="91441" marR="91441"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dirty="0">
                        <a:ln>
                          <a:noFill/>
                        </a:ln>
                        <a:solidFill>
                          <a:srgbClr val="000000"/>
                        </a:solidFill>
                        <a:effectLst/>
                        <a:latin typeface="Calibri" pitchFamily="34" charset="0"/>
                        <a:cs typeface="Arial" charset="0"/>
                      </a:endParaRPr>
                    </a:p>
                  </a:txBody>
                  <a:tcPr marL="91441" marR="91441"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dirty="0">
                        <a:ln>
                          <a:noFill/>
                        </a:ln>
                        <a:solidFill>
                          <a:srgbClr val="000000"/>
                        </a:solidFill>
                        <a:effectLst/>
                        <a:latin typeface="Calibri" pitchFamily="34" charset="0"/>
                        <a:cs typeface="Arial" charset="0"/>
                      </a:endParaRPr>
                    </a:p>
                  </a:txBody>
                  <a:tcPr marL="91441" marR="91441"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dirty="0">
                        <a:ln>
                          <a:noFill/>
                        </a:ln>
                        <a:solidFill>
                          <a:srgbClr val="000000"/>
                        </a:solidFill>
                        <a:effectLst/>
                        <a:latin typeface="Calibri" pitchFamily="34" charset="0"/>
                        <a:cs typeface="Arial" charset="0"/>
                      </a:endParaRPr>
                    </a:p>
                  </a:txBody>
                  <a:tcPr marL="91441" marR="91441"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2333180511"/>
                  </a:ext>
                </a:extLst>
              </a:tr>
              <a:tr h="56916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dirty="0">
                        <a:ln>
                          <a:noFill/>
                        </a:ln>
                        <a:solidFill>
                          <a:srgbClr val="000000"/>
                        </a:solidFill>
                        <a:effectLst/>
                        <a:latin typeface="Calibri" pitchFamily="34" charset="0"/>
                        <a:cs typeface="Arial" charset="0"/>
                      </a:endParaRPr>
                    </a:p>
                  </a:txBody>
                  <a:tcPr marL="91441" marR="91441"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dirty="0">
                        <a:ln>
                          <a:noFill/>
                        </a:ln>
                        <a:solidFill>
                          <a:srgbClr val="000000"/>
                        </a:solidFill>
                        <a:effectLst/>
                        <a:latin typeface="Calibri" pitchFamily="34" charset="0"/>
                        <a:cs typeface="Arial" charset="0"/>
                      </a:endParaRPr>
                    </a:p>
                  </a:txBody>
                  <a:tcPr marL="91441" marR="91441"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dirty="0">
                        <a:ln>
                          <a:noFill/>
                        </a:ln>
                        <a:solidFill>
                          <a:srgbClr val="000000"/>
                        </a:solidFill>
                        <a:effectLst/>
                        <a:latin typeface="Calibri" pitchFamily="34" charset="0"/>
                        <a:cs typeface="Arial" charset="0"/>
                      </a:endParaRPr>
                    </a:p>
                  </a:txBody>
                  <a:tcPr marL="91441" marR="91441"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dirty="0">
                        <a:ln>
                          <a:noFill/>
                        </a:ln>
                        <a:solidFill>
                          <a:srgbClr val="000000"/>
                        </a:solidFill>
                        <a:effectLst/>
                        <a:latin typeface="Calibri" pitchFamily="34" charset="0"/>
                        <a:cs typeface="Arial" charset="0"/>
                      </a:endParaRPr>
                    </a:p>
                  </a:txBody>
                  <a:tcPr marL="91441" marR="91441"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324865318"/>
                  </a:ext>
                </a:extLst>
              </a:tr>
            </a:tbl>
          </a:graphicData>
        </a:graphic>
      </p:graphicFrame>
      <p:graphicFrame>
        <p:nvGraphicFramePr>
          <p:cNvPr id="3" name="Taulukko 2">
            <a:extLst>
              <a:ext uri="{FF2B5EF4-FFF2-40B4-BE49-F238E27FC236}">
                <a16:creationId xmlns:a16="http://schemas.microsoft.com/office/drawing/2014/main" id="{724B5433-D170-447A-ACAD-D10C4FB3986C}"/>
              </a:ext>
            </a:extLst>
          </p:cNvPr>
          <p:cNvGraphicFramePr>
            <a:graphicFrameLocks noGrp="1"/>
          </p:cNvGraphicFramePr>
          <p:nvPr/>
        </p:nvGraphicFramePr>
        <p:xfrm>
          <a:off x="0" y="5429759"/>
          <a:ext cx="12192000" cy="1775334"/>
        </p:xfrm>
        <a:graphic>
          <a:graphicData uri="http://schemas.openxmlformats.org/drawingml/2006/table">
            <a:tbl>
              <a:tblPr/>
              <a:tblGrid>
                <a:gridCol w="2517058">
                  <a:extLst>
                    <a:ext uri="{9D8B030D-6E8A-4147-A177-3AD203B41FA5}">
                      <a16:colId xmlns:a16="http://schemas.microsoft.com/office/drawing/2014/main" val="3498716681"/>
                    </a:ext>
                  </a:extLst>
                </a:gridCol>
                <a:gridCol w="3185652">
                  <a:extLst>
                    <a:ext uri="{9D8B030D-6E8A-4147-A177-3AD203B41FA5}">
                      <a16:colId xmlns:a16="http://schemas.microsoft.com/office/drawing/2014/main" val="3985400572"/>
                    </a:ext>
                  </a:extLst>
                </a:gridCol>
                <a:gridCol w="4407729">
                  <a:extLst>
                    <a:ext uri="{9D8B030D-6E8A-4147-A177-3AD203B41FA5}">
                      <a16:colId xmlns:a16="http://schemas.microsoft.com/office/drawing/2014/main" val="3102830357"/>
                    </a:ext>
                  </a:extLst>
                </a:gridCol>
                <a:gridCol w="2081561">
                  <a:extLst>
                    <a:ext uri="{9D8B030D-6E8A-4147-A177-3AD203B41FA5}">
                      <a16:colId xmlns:a16="http://schemas.microsoft.com/office/drawing/2014/main" val="1068032164"/>
                    </a:ext>
                  </a:extLst>
                </a:gridCol>
              </a:tblGrid>
              <a:tr h="64633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dirty="0">
                        <a:ln>
                          <a:noFill/>
                        </a:ln>
                        <a:solidFill>
                          <a:srgbClr val="000000"/>
                        </a:solidFill>
                        <a:effectLst/>
                        <a:latin typeface="Calibri" pitchFamily="34" charset="0"/>
                        <a:cs typeface="Arial" charset="0"/>
                      </a:endParaRPr>
                    </a:p>
                  </a:txBody>
                  <a:tcPr marL="91441" marR="91441"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dirty="0">
                        <a:ln>
                          <a:noFill/>
                        </a:ln>
                        <a:solidFill>
                          <a:srgbClr val="000000"/>
                        </a:solidFill>
                        <a:effectLst/>
                        <a:latin typeface="Calibri" pitchFamily="34" charset="0"/>
                        <a:cs typeface="Arial" charset="0"/>
                      </a:endParaRPr>
                    </a:p>
                  </a:txBody>
                  <a:tcPr marL="91441" marR="91441"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dirty="0">
                        <a:ln>
                          <a:noFill/>
                        </a:ln>
                        <a:solidFill>
                          <a:srgbClr val="000000"/>
                        </a:solidFill>
                        <a:effectLst/>
                        <a:latin typeface="Calibri" pitchFamily="34" charset="0"/>
                        <a:cs typeface="Arial" charset="0"/>
                      </a:endParaRPr>
                    </a:p>
                  </a:txBody>
                  <a:tcPr marL="91441" marR="91441"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a:ln>
                          <a:noFill/>
                        </a:ln>
                        <a:solidFill>
                          <a:srgbClr val="000000"/>
                        </a:solidFill>
                        <a:effectLst/>
                        <a:latin typeface="Calibri" pitchFamily="34" charset="0"/>
                        <a:cs typeface="Arial" charset="0"/>
                      </a:endParaRPr>
                    </a:p>
                  </a:txBody>
                  <a:tcPr marL="91441" marR="91441"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3345208662"/>
                  </a:ext>
                </a:extLst>
              </a:tr>
              <a:tr h="55983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dirty="0">
                        <a:ln>
                          <a:noFill/>
                        </a:ln>
                        <a:solidFill>
                          <a:srgbClr val="000000"/>
                        </a:solidFill>
                        <a:effectLst/>
                        <a:latin typeface="Calibri" pitchFamily="34" charset="0"/>
                        <a:cs typeface="Arial" charset="0"/>
                      </a:endParaRPr>
                    </a:p>
                  </a:txBody>
                  <a:tcPr marL="91441" marR="91441"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dirty="0">
                        <a:ln>
                          <a:noFill/>
                        </a:ln>
                        <a:solidFill>
                          <a:srgbClr val="000000"/>
                        </a:solidFill>
                        <a:effectLst/>
                        <a:latin typeface="Calibri" pitchFamily="34" charset="0"/>
                        <a:cs typeface="Arial" charset="0"/>
                      </a:endParaRPr>
                    </a:p>
                  </a:txBody>
                  <a:tcPr marL="91441" marR="91441"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dirty="0">
                        <a:ln>
                          <a:noFill/>
                        </a:ln>
                        <a:solidFill>
                          <a:srgbClr val="000000"/>
                        </a:solidFill>
                        <a:effectLst/>
                        <a:latin typeface="Calibri" pitchFamily="34" charset="0"/>
                        <a:cs typeface="Arial" charset="0"/>
                      </a:endParaRPr>
                    </a:p>
                  </a:txBody>
                  <a:tcPr marL="91441" marR="91441"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dirty="0">
                        <a:ln>
                          <a:noFill/>
                        </a:ln>
                        <a:solidFill>
                          <a:srgbClr val="000000"/>
                        </a:solidFill>
                        <a:effectLst/>
                        <a:latin typeface="Calibri" pitchFamily="34" charset="0"/>
                        <a:cs typeface="Arial" charset="0"/>
                      </a:endParaRPr>
                    </a:p>
                  </a:txBody>
                  <a:tcPr marL="91441" marR="91441"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2333180511"/>
                  </a:ext>
                </a:extLst>
              </a:tr>
              <a:tr h="56916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dirty="0">
                        <a:ln>
                          <a:noFill/>
                        </a:ln>
                        <a:solidFill>
                          <a:srgbClr val="000000"/>
                        </a:solidFill>
                        <a:effectLst/>
                        <a:latin typeface="Calibri" pitchFamily="34" charset="0"/>
                        <a:cs typeface="Arial" charset="0"/>
                      </a:endParaRPr>
                    </a:p>
                  </a:txBody>
                  <a:tcPr marL="91441" marR="91441"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dirty="0">
                        <a:ln>
                          <a:noFill/>
                        </a:ln>
                        <a:solidFill>
                          <a:srgbClr val="000000"/>
                        </a:solidFill>
                        <a:effectLst/>
                        <a:latin typeface="Calibri" pitchFamily="34" charset="0"/>
                        <a:cs typeface="Arial" charset="0"/>
                      </a:endParaRPr>
                    </a:p>
                  </a:txBody>
                  <a:tcPr marL="91441" marR="91441"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dirty="0">
                        <a:ln>
                          <a:noFill/>
                        </a:ln>
                        <a:solidFill>
                          <a:srgbClr val="000000"/>
                        </a:solidFill>
                        <a:effectLst/>
                        <a:latin typeface="Calibri" pitchFamily="34" charset="0"/>
                        <a:cs typeface="Arial" charset="0"/>
                      </a:endParaRPr>
                    </a:p>
                  </a:txBody>
                  <a:tcPr marL="91441" marR="91441"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dirty="0">
                        <a:ln>
                          <a:noFill/>
                        </a:ln>
                        <a:solidFill>
                          <a:srgbClr val="000000"/>
                        </a:solidFill>
                        <a:effectLst/>
                        <a:latin typeface="Calibri" pitchFamily="34" charset="0"/>
                        <a:cs typeface="Arial" charset="0"/>
                      </a:endParaRPr>
                    </a:p>
                  </a:txBody>
                  <a:tcPr marL="91441" marR="91441"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324865318"/>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1C5D68-D5B2-FE32-7F43-7396E35E85D9}"/>
              </a:ext>
            </a:extLst>
          </p:cNvPr>
          <p:cNvSpPr>
            <a:spLocks noGrp="1"/>
          </p:cNvSpPr>
          <p:nvPr>
            <p:ph type="title"/>
          </p:nvPr>
        </p:nvSpPr>
        <p:spPr/>
        <p:txBody>
          <a:bodyPr/>
          <a:lstStyle/>
          <a:p>
            <a:r>
              <a:rPr lang="fi-FI" dirty="0">
                <a:latin typeface="Arial" panose="020B0604020202020204" pitchFamily="34" charset="0"/>
                <a:cs typeface="Arial" panose="020B0604020202020204" pitchFamily="34" charset="0"/>
              </a:rPr>
              <a:t>Valmistautuminen johtajuuden kehittymiseen</a:t>
            </a:r>
          </a:p>
        </p:txBody>
      </p:sp>
      <p:sp>
        <p:nvSpPr>
          <p:cNvPr id="3" name="Sisällön paikkamerkki 2">
            <a:extLst>
              <a:ext uri="{FF2B5EF4-FFF2-40B4-BE49-F238E27FC236}">
                <a16:creationId xmlns:a16="http://schemas.microsoft.com/office/drawing/2014/main" id="{1825D9A4-87A2-5045-14AE-F42057DC7E41}"/>
              </a:ext>
            </a:extLst>
          </p:cNvPr>
          <p:cNvSpPr>
            <a:spLocks noGrp="1"/>
          </p:cNvSpPr>
          <p:nvPr>
            <p:ph idx="1"/>
          </p:nvPr>
        </p:nvSpPr>
        <p:spPr/>
        <p:txBody>
          <a:bodyPr>
            <a:normAutofit lnSpcReduction="10000"/>
          </a:bodyPr>
          <a:lstStyle/>
          <a:p>
            <a:pPr marL="0" indent="0">
              <a:buNone/>
            </a:pPr>
            <a:r>
              <a:rPr lang="fi-FI" dirty="0"/>
              <a:t>Tervetuloa oman johtajuuden äärelle. Keskeistä kehittymisessä on itsereflektointi ja motivaatio. Tämän tehtävän tarkoituksena on tarkastella omaa johtajuuden nykytilaa, kehittymismotivaatiota itsereflektoinnilla.</a:t>
            </a:r>
          </a:p>
          <a:p>
            <a:r>
              <a:rPr lang="fi-FI" dirty="0"/>
              <a:t>Aloita perehtymällä huomisen johtajuuden teeseihin, nuorten johtajien mietteisiin ja kysymyksiin.</a:t>
            </a:r>
          </a:p>
          <a:p>
            <a:r>
              <a:rPr lang="fi-FI" dirty="0"/>
              <a:t>Pysähdy motivaatiokartan ja itsereflektion tehtäviin, pohdi ja kirjaa asioita itsellesi ylös. Varaa rauhallista omaa aikaa ajatuksillesi. Sinulla on lupa siihen</a:t>
            </a:r>
            <a:r>
              <a:rPr lang="fi-FI" dirty="0">
                <a:sym typeface="Wingdings" panose="05000000000000000000" pitchFamily="2" charset="2"/>
              </a:rPr>
              <a:t></a:t>
            </a:r>
          </a:p>
          <a:p>
            <a:r>
              <a:rPr lang="fi-FI" dirty="0">
                <a:sym typeface="Wingdings" panose="05000000000000000000" pitchFamily="2" charset="2"/>
              </a:rPr>
              <a:t>Pohdinnat ja ajatukset ohjaavat </a:t>
            </a:r>
            <a:r>
              <a:rPr lang="fi-FI">
                <a:sym typeface="Wingdings" panose="05000000000000000000" pitchFamily="2" charset="2"/>
              </a:rPr>
              <a:t>sinua kehittymistavoitteisiin.</a:t>
            </a:r>
            <a:endParaRPr lang="fi-FI" dirty="0">
              <a:sym typeface="Wingdings" panose="05000000000000000000" pitchFamily="2" charset="2"/>
            </a:endParaRPr>
          </a:p>
          <a:p>
            <a:endParaRPr lang="fi-FI" dirty="0"/>
          </a:p>
        </p:txBody>
      </p:sp>
    </p:spTree>
    <p:extLst>
      <p:ext uri="{BB962C8B-B14F-4D97-AF65-F5344CB8AC3E}">
        <p14:creationId xmlns:p14="http://schemas.microsoft.com/office/powerpoint/2010/main" val="163157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39B92-7E3B-B3DC-621C-4C13DB1C4B96}"/>
              </a:ext>
            </a:extLst>
          </p:cNvPr>
          <p:cNvSpPr>
            <a:spLocks noGrp="1"/>
          </p:cNvSpPr>
          <p:nvPr>
            <p:ph type="ctrTitle"/>
          </p:nvPr>
        </p:nvSpPr>
        <p:spPr/>
        <p:txBody>
          <a:bodyPr/>
          <a:lstStyle/>
          <a:p>
            <a:r>
              <a:rPr lang="en-FI" dirty="0">
                <a:solidFill>
                  <a:srgbClr val="794796"/>
                </a:solidFill>
                <a:latin typeface="Arial" panose="020B0604020202020204" pitchFamily="34" charset="0"/>
                <a:cs typeface="Arial" panose="020B0604020202020204" pitchFamily="34" charset="0"/>
              </a:rPr>
              <a:t>Teesit huomisen johtajuuteen</a:t>
            </a:r>
          </a:p>
        </p:txBody>
      </p:sp>
      <p:sp>
        <p:nvSpPr>
          <p:cNvPr id="3" name="Subtitle 2">
            <a:extLst>
              <a:ext uri="{FF2B5EF4-FFF2-40B4-BE49-F238E27FC236}">
                <a16:creationId xmlns:a16="http://schemas.microsoft.com/office/drawing/2014/main" id="{EBED3640-42DE-0533-F3FF-ABF935971938}"/>
              </a:ext>
            </a:extLst>
          </p:cNvPr>
          <p:cNvSpPr>
            <a:spLocks noGrp="1"/>
          </p:cNvSpPr>
          <p:nvPr>
            <p:ph type="subTitle" idx="1"/>
          </p:nvPr>
        </p:nvSpPr>
        <p:spPr>
          <a:xfrm>
            <a:off x="768000" y="4555341"/>
            <a:ext cx="5965309" cy="889884"/>
          </a:xfrm>
        </p:spPr>
        <p:txBody>
          <a:bodyPr>
            <a:noAutofit/>
          </a:bodyPr>
          <a:lstStyle/>
          <a:p>
            <a:r>
              <a:rPr lang="fi-FI" sz="1600" b="1" i="1" dirty="0">
                <a:solidFill>
                  <a:srgbClr val="794796"/>
                </a:solidFill>
                <a:effectLst/>
                <a:latin typeface="Arial" panose="020B0604020202020204" pitchFamily="34" charset="0"/>
              </a:rPr>
              <a:t>Teesi</a:t>
            </a:r>
            <a:r>
              <a:rPr lang="fi-FI" sz="1600" b="0" i="1" dirty="0">
                <a:solidFill>
                  <a:srgbClr val="794796"/>
                </a:solidFill>
                <a:effectLst/>
                <a:latin typeface="Arial" panose="020B0604020202020204" pitchFamily="34" charset="0"/>
              </a:rPr>
              <a:t> on lyhyesti esitetty väite, joka asetetaan keskustelun kohteeksi.</a:t>
            </a:r>
            <a:endParaRPr lang="fi-FI" sz="1600" i="1" dirty="0">
              <a:solidFill>
                <a:srgbClr val="794796"/>
              </a:solidFill>
            </a:endParaRPr>
          </a:p>
        </p:txBody>
      </p:sp>
    </p:spTree>
    <p:extLst>
      <p:ext uri="{BB962C8B-B14F-4D97-AF65-F5344CB8AC3E}">
        <p14:creationId xmlns:p14="http://schemas.microsoft.com/office/powerpoint/2010/main" val="3772701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82D76A-E022-CC49-8E0B-83B5C3E20D13}"/>
              </a:ext>
            </a:extLst>
          </p:cNvPr>
          <p:cNvSpPr>
            <a:spLocks noGrp="1"/>
          </p:cNvSpPr>
          <p:nvPr>
            <p:ph type="title"/>
          </p:nvPr>
        </p:nvSpPr>
        <p:spPr/>
        <p:txBody>
          <a:bodyPr/>
          <a:lstStyle/>
          <a:p>
            <a:r>
              <a:rPr lang="en-FI">
                <a:solidFill>
                  <a:schemeClr val="bg1"/>
                </a:solidFill>
              </a:rPr>
              <a:t>Teesit huomisen johtajuuteen</a:t>
            </a:r>
          </a:p>
        </p:txBody>
      </p:sp>
      <p:sp>
        <p:nvSpPr>
          <p:cNvPr id="4" name="Slide Number Placeholder 3">
            <a:extLst>
              <a:ext uri="{FF2B5EF4-FFF2-40B4-BE49-F238E27FC236}">
                <a16:creationId xmlns:a16="http://schemas.microsoft.com/office/drawing/2014/main" id="{795D70B2-BB50-DC7E-8A0F-5497ACC99BF9}"/>
              </a:ext>
            </a:extLst>
          </p:cNvPr>
          <p:cNvSpPr>
            <a:spLocks noGrp="1"/>
          </p:cNvSpPr>
          <p:nvPr>
            <p:ph type="sldNum" sz="quarter" idx="4"/>
          </p:nvPr>
        </p:nvSpPr>
        <p:spPr>
          <a:xfrm>
            <a:off x="11443659" y="6329216"/>
            <a:ext cx="538948" cy="268137"/>
          </a:xfrm>
        </p:spPr>
        <p:txBody>
          <a:bodyPr/>
          <a:lstStyle/>
          <a:p>
            <a:fld id="{1EA1DD0D-7089-48C5-B116-A19F892CF1D9}" type="slidenum">
              <a:rPr lang="fi-FI" smtClean="0">
                <a:solidFill>
                  <a:schemeClr val="bg1"/>
                </a:solidFill>
              </a:rPr>
              <a:pPr/>
              <a:t>4</a:t>
            </a:fld>
            <a:endParaRPr lang="fi-FI">
              <a:solidFill>
                <a:schemeClr val="bg1"/>
              </a:solidFill>
            </a:endParaRPr>
          </a:p>
        </p:txBody>
      </p:sp>
      <p:grpSp>
        <p:nvGrpSpPr>
          <p:cNvPr id="13" name="Group 12">
            <a:extLst>
              <a:ext uri="{FF2B5EF4-FFF2-40B4-BE49-F238E27FC236}">
                <a16:creationId xmlns:a16="http://schemas.microsoft.com/office/drawing/2014/main" id="{4EDBD0B7-E578-969A-282A-39F5FA8EDB1D}"/>
              </a:ext>
            </a:extLst>
          </p:cNvPr>
          <p:cNvGrpSpPr/>
          <p:nvPr/>
        </p:nvGrpSpPr>
        <p:grpSpPr>
          <a:xfrm>
            <a:off x="589915" y="550974"/>
            <a:ext cx="10675657" cy="4806372"/>
            <a:chOff x="768002" y="1646277"/>
            <a:chExt cx="10675657" cy="4231261"/>
          </a:xfrm>
          <a:solidFill>
            <a:schemeClr val="accent2">
              <a:alpha val="69879"/>
            </a:schemeClr>
          </a:solidFill>
        </p:grpSpPr>
        <p:sp>
          <p:nvSpPr>
            <p:cNvPr id="5" name="Rectangle 4">
              <a:extLst>
                <a:ext uri="{FF2B5EF4-FFF2-40B4-BE49-F238E27FC236}">
                  <a16:creationId xmlns:a16="http://schemas.microsoft.com/office/drawing/2014/main" id="{B05860AA-E1B7-615D-7973-48EA9219267B}"/>
                </a:ext>
              </a:extLst>
            </p:cNvPr>
            <p:cNvSpPr/>
            <p:nvPr/>
          </p:nvSpPr>
          <p:spPr>
            <a:xfrm>
              <a:off x="768002" y="1646277"/>
              <a:ext cx="2507634" cy="2011323"/>
            </a:xfrm>
            <a:prstGeom prst="rect">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92000" rIns="72000" rtlCol="0" anchor="t"/>
            <a:lstStyle/>
            <a:p>
              <a:pPr algn="ctr">
                <a:spcAft>
                  <a:spcPts val="600"/>
                </a:spcAft>
              </a:pPr>
              <a:r>
                <a:rPr lang="en-FI" sz="1400" dirty="0">
                  <a:solidFill>
                    <a:schemeClr val="bg1"/>
                  </a:solidFill>
                </a:rPr>
                <a:t>TEESI 1</a:t>
              </a:r>
            </a:p>
            <a:p>
              <a:pPr algn="ctr">
                <a:spcAft>
                  <a:spcPts val="600"/>
                </a:spcAft>
              </a:pPr>
              <a:r>
                <a:rPr lang="en-FI" sz="1800" b="1" dirty="0">
                  <a:solidFill>
                    <a:schemeClr val="accent1"/>
                  </a:solidFill>
                </a:rPr>
                <a:t>Tulevaisuus</a:t>
              </a:r>
            </a:p>
            <a:p>
              <a:pPr algn="ctr">
                <a:spcAft>
                  <a:spcPts val="600"/>
                </a:spcAft>
              </a:pPr>
              <a:r>
                <a:rPr lang="en-FI" sz="1500" dirty="0">
                  <a:solidFill>
                    <a:schemeClr val="bg1"/>
                  </a:solidFill>
                </a:rPr>
                <a:t>Johtajuus on jatkuvassa </a:t>
              </a:r>
              <a:br>
                <a:rPr lang="en-FI" sz="1500" dirty="0">
                  <a:solidFill>
                    <a:schemeClr val="bg1"/>
                  </a:solidFill>
                </a:rPr>
              </a:br>
              <a:r>
                <a:rPr lang="en-FI" sz="1500" dirty="0">
                  <a:solidFill>
                    <a:schemeClr val="bg1"/>
                  </a:solidFill>
                </a:rPr>
                <a:t>murroksessa</a:t>
              </a:r>
            </a:p>
          </p:txBody>
        </p:sp>
        <p:sp>
          <p:nvSpPr>
            <p:cNvPr id="6" name="Rectangle 5">
              <a:extLst>
                <a:ext uri="{FF2B5EF4-FFF2-40B4-BE49-F238E27FC236}">
                  <a16:creationId xmlns:a16="http://schemas.microsoft.com/office/drawing/2014/main" id="{16C3C5A7-5831-801A-113A-23C8A067947B}"/>
                </a:ext>
              </a:extLst>
            </p:cNvPr>
            <p:cNvSpPr/>
            <p:nvPr/>
          </p:nvSpPr>
          <p:spPr>
            <a:xfrm>
              <a:off x="3490676" y="1646277"/>
              <a:ext cx="2507634" cy="2011323"/>
            </a:xfrm>
            <a:prstGeom prst="rect">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92000" rIns="72000" bIns="45720" rtlCol="0" anchor="t"/>
            <a:lstStyle/>
            <a:p>
              <a:pPr algn="ctr">
                <a:spcAft>
                  <a:spcPts val="600"/>
                </a:spcAft>
              </a:pPr>
              <a:r>
                <a:rPr lang="fi-FI" sz="1400" dirty="0">
                  <a:solidFill>
                    <a:schemeClr val="bg1"/>
                  </a:solidFill>
                </a:rPr>
                <a:t>TEESI 2</a:t>
              </a:r>
            </a:p>
            <a:p>
              <a:pPr algn="ctr">
                <a:spcAft>
                  <a:spcPts val="600"/>
                </a:spcAft>
              </a:pPr>
              <a:r>
                <a:rPr lang="fi-FI" sz="1800" b="1" dirty="0">
                  <a:solidFill>
                    <a:schemeClr val="accent1"/>
                  </a:solidFill>
                </a:rPr>
                <a:t>Johtajuuskäsitys</a:t>
              </a:r>
              <a:endParaRPr lang="fi-FI" sz="1800" b="1" dirty="0">
                <a:solidFill>
                  <a:schemeClr val="accent1"/>
                </a:solidFill>
                <a:cs typeface="Arial"/>
              </a:endParaRPr>
            </a:p>
            <a:p>
              <a:pPr algn="ctr">
                <a:spcAft>
                  <a:spcPts val="600"/>
                </a:spcAft>
              </a:pPr>
              <a:r>
                <a:rPr lang="fi-FI" sz="1500" dirty="0">
                  <a:solidFill>
                    <a:schemeClr val="bg1"/>
                  </a:solidFill>
                </a:rPr>
                <a:t>Kuva siitä, kuka voi olla johtaja, on muutoksessa</a:t>
              </a:r>
              <a:endParaRPr lang="fi-FI" sz="1500" dirty="0">
                <a:solidFill>
                  <a:schemeClr val="bg1"/>
                </a:solidFill>
                <a:cs typeface="Arial"/>
              </a:endParaRPr>
            </a:p>
          </p:txBody>
        </p:sp>
        <p:sp>
          <p:nvSpPr>
            <p:cNvPr id="7" name="Rectangle 6">
              <a:extLst>
                <a:ext uri="{FF2B5EF4-FFF2-40B4-BE49-F238E27FC236}">
                  <a16:creationId xmlns:a16="http://schemas.microsoft.com/office/drawing/2014/main" id="{C57C74AE-A2AA-4C25-E4E2-5FE9CC08D0D1}"/>
                </a:ext>
              </a:extLst>
            </p:cNvPr>
            <p:cNvSpPr/>
            <p:nvPr/>
          </p:nvSpPr>
          <p:spPr>
            <a:xfrm>
              <a:off x="6213350" y="1646277"/>
              <a:ext cx="2507634" cy="2011323"/>
            </a:xfrm>
            <a:prstGeom prst="rect">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92000" rIns="72000" rtlCol="0" anchor="t"/>
            <a:lstStyle/>
            <a:p>
              <a:pPr algn="ctr">
                <a:spcAft>
                  <a:spcPts val="600"/>
                </a:spcAft>
              </a:pPr>
              <a:r>
                <a:rPr lang="en-FI" sz="1400" dirty="0">
                  <a:solidFill>
                    <a:schemeClr val="bg1"/>
                  </a:solidFill>
                </a:rPr>
                <a:t>TEESI 3</a:t>
              </a:r>
            </a:p>
            <a:p>
              <a:pPr algn="ctr">
                <a:spcAft>
                  <a:spcPts val="600"/>
                </a:spcAft>
              </a:pPr>
              <a:r>
                <a:rPr lang="en-FI" sz="1800" b="1" dirty="0">
                  <a:solidFill>
                    <a:schemeClr val="accent1"/>
                  </a:solidFill>
                </a:rPr>
                <a:t>Inhimillisyys</a:t>
              </a:r>
            </a:p>
            <a:p>
              <a:pPr algn="ctr">
                <a:spcAft>
                  <a:spcPts val="600"/>
                </a:spcAft>
              </a:pPr>
              <a:r>
                <a:rPr lang="en-FI" sz="1500" dirty="0">
                  <a:solidFill>
                    <a:schemeClr val="bg1"/>
                  </a:solidFill>
                </a:rPr>
                <a:t>Tulevaisuuden työelämä </a:t>
              </a:r>
              <a:br>
                <a:rPr lang="en-FI" sz="1500" dirty="0">
                  <a:solidFill>
                    <a:schemeClr val="bg1"/>
                  </a:solidFill>
                </a:rPr>
              </a:br>
              <a:r>
                <a:rPr lang="en-FI" sz="1500" dirty="0">
                  <a:solidFill>
                    <a:schemeClr val="bg1"/>
                  </a:solidFill>
                </a:rPr>
                <a:t>on ihmisen kokoista, </a:t>
              </a:r>
              <a:br>
                <a:rPr lang="en-FI" sz="1500" dirty="0">
                  <a:solidFill>
                    <a:schemeClr val="bg1"/>
                  </a:solidFill>
                </a:rPr>
              </a:br>
              <a:r>
                <a:rPr lang="en-FI" sz="1500" dirty="0">
                  <a:solidFill>
                    <a:schemeClr val="bg1"/>
                  </a:solidFill>
                </a:rPr>
                <a:t>myös johtajalle</a:t>
              </a:r>
            </a:p>
          </p:txBody>
        </p:sp>
        <p:sp>
          <p:nvSpPr>
            <p:cNvPr id="8" name="Rectangle 7">
              <a:extLst>
                <a:ext uri="{FF2B5EF4-FFF2-40B4-BE49-F238E27FC236}">
                  <a16:creationId xmlns:a16="http://schemas.microsoft.com/office/drawing/2014/main" id="{455C6A68-B601-55E2-8E7D-B35089B3914E}"/>
                </a:ext>
              </a:extLst>
            </p:cNvPr>
            <p:cNvSpPr/>
            <p:nvPr/>
          </p:nvSpPr>
          <p:spPr>
            <a:xfrm>
              <a:off x="8936025" y="1646277"/>
              <a:ext cx="2507634" cy="2011323"/>
            </a:xfrm>
            <a:prstGeom prst="rect">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92000" rIns="72000" rtlCol="0" anchor="t"/>
            <a:lstStyle/>
            <a:p>
              <a:pPr algn="ctr">
                <a:spcAft>
                  <a:spcPts val="600"/>
                </a:spcAft>
              </a:pPr>
              <a:r>
                <a:rPr lang="en-FI" sz="1400" dirty="0">
                  <a:solidFill>
                    <a:schemeClr val="bg1"/>
                  </a:solidFill>
                </a:rPr>
                <a:t>TEESI 4</a:t>
              </a:r>
            </a:p>
            <a:p>
              <a:pPr algn="ctr">
                <a:spcAft>
                  <a:spcPts val="600"/>
                </a:spcAft>
              </a:pPr>
              <a:r>
                <a:rPr lang="en-FI" sz="1800" b="1" dirty="0">
                  <a:solidFill>
                    <a:schemeClr val="accent1"/>
                  </a:solidFill>
                </a:rPr>
                <a:t>Motivaatio</a:t>
              </a:r>
            </a:p>
            <a:p>
              <a:pPr algn="ctr">
                <a:spcAft>
                  <a:spcPts val="600"/>
                </a:spcAft>
              </a:pPr>
              <a:r>
                <a:rPr lang="en-FI" sz="1500" dirty="0">
                  <a:solidFill>
                    <a:schemeClr val="bg1"/>
                  </a:solidFill>
                </a:rPr>
                <a:t>Johtajuusmotivaation ajurina parempi työelämä</a:t>
              </a:r>
            </a:p>
          </p:txBody>
        </p:sp>
        <p:sp>
          <p:nvSpPr>
            <p:cNvPr id="9" name="Rectangle 8">
              <a:extLst>
                <a:ext uri="{FF2B5EF4-FFF2-40B4-BE49-F238E27FC236}">
                  <a16:creationId xmlns:a16="http://schemas.microsoft.com/office/drawing/2014/main" id="{CC62C444-A2DB-17FB-6375-B04E0619C97E}"/>
                </a:ext>
              </a:extLst>
            </p:cNvPr>
            <p:cNvSpPr/>
            <p:nvPr/>
          </p:nvSpPr>
          <p:spPr>
            <a:xfrm>
              <a:off x="768002" y="3866215"/>
              <a:ext cx="2507634" cy="2011323"/>
            </a:xfrm>
            <a:prstGeom prst="rect">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92000" rIns="72000" rtlCol="0" anchor="t"/>
            <a:lstStyle/>
            <a:p>
              <a:pPr algn="ctr">
                <a:spcAft>
                  <a:spcPts val="600"/>
                </a:spcAft>
              </a:pPr>
              <a:r>
                <a:rPr lang="en-FI" sz="1400" dirty="0">
                  <a:solidFill>
                    <a:schemeClr val="bg1"/>
                  </a:solidFill>
                </a:rPr>
                <a:t>TEESI 5</a:t>
              </a:r>
            </a:p>
            <a:p>
              <a:pPr algn="ctr">
                <a:spcAft>
                  <a:spcPts val="600"/>
                </a:spcAft>
              </a:pPr>
              <a:r>
                <a:rPr lang="en-FI" sz="1800" b="1" dirty="0">
                  <a:solidFill>
                    <a:schemeClr val="accent1"/>
                  </a:solidFill>
                </a:rPr>
                <a:t>Itsereflektio</a:t>
              </a:r>
              <a:r>
                <a:rPr lang="en-FI" sz="1800" dirty="0">
                  <a:solidFill>
                    <a:schemeClr val="bg1"/>
                  </a:solidFill>
                </a:rPr>
                <a:t> </a:t>
              </a:r>
            </a:p>
            <a:p>
              <a:pPr algn="ctr">
                <a:spcAft>
                  <a:spcPts val="600"/>
                </a:spcAft>
              </a:pPr>
              <a:r>
                <a:rPr lang="en-FI" sz="1500" dirty="0">
                  <a:solidFill>
                    <a:schemeClr val="bg1"/>
                  </a:solidFill>
                </a:rPr>
                <a:t>Itsereflektio on johtajan tärkein työkalu</a:t>
              </a:r>
            </a:p>
          </p:txBody>
        </p:sp>
        <p:sp>
          <p:nvSpPr>
            <p:cNvPr id="10" name="Rectangle 9">
              <a:extLst>
                <a:ext uri="{FF2B5EF4-FFF2-40B4-BE49-F238E27FC236}">
                  <a16:creationId xmlns:a16="http://schemas.microsoft.com/office/drawing/2014/main" id="{BB1500D1-ABFD-4377-3A52-05BCCD1F407C}"/>
                </a:ext>
              </a:extLst>
            </p:cNvPr>
            <p:cNvSpPr/>
            <p:nvPr/>
          </p:nvSpPr>
          <p:spPr>
            <a:xfrm>
              <a:off x="3490676" y="3866215"/>
              <a:ext cx="2507634" cy="2011323"/>
            </a:xfrm>
            <a:prstGeom prst="rect">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92000" rIns="72000" rtlCol="0" anchor="t"/>
            <a:lstStyle/>
            <a:p>
              <a:pPr algn="ctr">
                <a:spcAft>
                  <a:spcPts val="600"/>
                </a:spcAft>
              </a:pPr>
              <a:r>
                <a:rPr lang="en-FI" sz="1400" dirty="0">
                  <a:solidFill>
                    <a:schemeClr val="bg1"/>
                  </a:solidFill>
                </a:rPr>
                <a:t>TEESI 6</a:t>
              </a:r>
            </a:p>
            <a:p>
              <a:pPr algn="ctr">
                <a:spcAft>
                  <a:spcPts val="600"/>
                </a:spcAft>
              </a:pPr>
              <a:r>
                <a:rPr lang="en-FI" sz="1800" b="1" dirty="0">
                  <a:solidFill>
                    <a:schemeClr val="accent1"/>
                  </a:solidFill>
                </a:rPr>
                <a:t>Yhteisöohjautuvuus</a:t>
              </a:r>
            </a:p>
            <a:p>
              <a:pPr algn="ctr">
                <a:spcAft>
                  <a:spcPts val="600"/>
                </a:spcAft>
              </a:pPr>
              <a:r>
                <a:rPr lang="en-FI" sz="1500" dirty="0">
                  <a:solidFill>
                    <a:schemeClr val="bg1"/>
                  </a:solidFill>
                </a:rPr>
                <a:t>Johtajuus on jaettua, yhdessä ohjautumista</a:t>
              </a:r>
            </a:p>
          </p:txBody>
        </p:sp>
        <p:sp>
          <p:nvSpPr>
            <p:cNvPr id="11" name="Rectangle 10">
              <a:extLst>
                <a:ext uri="{FF2B5EF4-FFF2-40B4-BE49-F238E27FC236}">
                  <a16:creationId xmlns:a16="http://schemas.microsoft.com/office/drawing/2014/main" id="{36F9EBB0-F25E-148B-8DFB-8655E3C583EA}"/>
                </a:ext>
              </a:extLst>
            </p:cNvPr>
            <p:cNvSpPr/>
            <p:nvPr/>
          </p:nvSpPr>
          <p:spPr>
            <a:xfrm>
              <a:off x="6213350" y="3866215"/>
              <a:ext cx="2507634" cy="2011323"/>
            </a:xfrm>
            <a:prstGeom prst="rect">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92000" rIns="72000" rtlCol="0" anchor="t"/>
            <a:lstStyle/>
            <a:p>
              <a:pPr algn="ctr">
                <a:spcAft>
                  <a:spcPts val="600"/>
                </a:spcAft>
              </a:pPr>
              <a:r>
                <a:rPr lang="en-FI" sz="1400" dirty="0">
                  <a:solidFill>
                    <a:schemeClr val="bg1"/>
                  </a:solidFill>
                </a:rPr>
                <a:t>TEESI 7</a:t>
              </a:r>
            </a:p>
            <a:p>
              <a:pPr algn="ctr">
                <a:spcAft>
                  <a:spcPts val="600"/>
                </a:spcAft>
              </a:pPr>
              <a:r>
                <a:rPr lang="en-FI" sz="1800" b="1" dirty="0">
                  <a:solidFill>
                    <a:schemeClr val="accent1"/>
                  </a:solidFill>
                </a:rPr>
                <a:t>Jatkuva oppiminen</a:t>
              </a:r>
            </a:p>
            <a:p>
              <a:pPr algn="ctr">
                <a:spcAft>
                  <a:spcPts val="600"/>
                </a:spcAft>
              </a:pPr>
              <a:r>
                <a:rPr lang="en-FI" sz="1500" dirty="0">
                  <a:solidFill>
                    <a:schemeClr val="bg1"/>
                  </a:solidFill>
                </a:rPr>
                <a:t>Johtajuus on jatkuvaa yhdessä oppimista</a:t>
              </a:r>
            </a:p>
          </p:txBody>
        </p:sp>
        <p:sp>
          <p:nvSpPr>
            <p:cNvPr id="12" name="Rectangle 11">
              <a:extLst>
                <a:ext uri="{FF2B5EF4-FFF2-40B4-BE49-F238E27FC236}">
                  <a16:creationId xmlns:a16="http://schemas.microsoft.com/office/drawing/2014/main" id="{9437EF18-B621-647B-2BA2-AB2AE585D7B4}"/>
                </a:ext>
              </a:extLst>
            </p:cNvPr>
            <p:cNvSpPr/>
            <p:nvPr/>
          </p:nvSpPr>
          <p:spPr>
            <a:xfrm>
              <a:off x="8936025" y="3866215"/>
              <a:ext cx="2507634" cy="2011323"/>
            </a:xfrm>
            <a:prstGeom prst="rect">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92000" rIns="72000" rtlCol="0" anchor="t"/>
            <a:lstStyle/>
            <a:p>
              <a:pPr algn="ctr">
                <a:spcAft>
                  <a:spcPts val="600"/>
                </a:spcAft>
              </a:pPr>
              <a:r>
                <a:rPr lang="en-FI" sz="1400" dirty="0">
                  <a:solidFill>
                    <a:schemeClr val="bg1"/>
                  </a:solidFill>
                </a:rPr>
                <a:t>TEESI 8</a:t>
              </a:r>
            </a:p>
            <a:p>
              <a:pPr algn="ctr">
                <a:spcAft>
                  <a:spcPts val="600"/>
                </a:spcAft>
              </a:pPr>
              <a:r>
                <a:rPr lang="en-FI" sz="1800" b="1" dirty="0">
                  <a:solidFill>
                    <a:schemeClr val="accent1"/>
                  </a:solidFill>
                </a:rPr>
                <a:t>Kriittinen ajattelu</a:t>
              </a:r>
            </a:p>
            <a:p>
              <a:pPr algn="ctr">
                <a:spcAft>
                  <a:spcPts val="600"/>
                </a:spcAft>
              </a:pPr>
              <a:r>
                <a:rPr lang="en-FI" sz="1500" dirty="0">
                  <a:solidFill>
                    <a:schemeClr val="bg1"/>
                  </a:solidFill>
                </a:rPr>
                <a:t>Kriittinen ajattelu vaatii tuekseen luottamusta</a:t>
              </a:r>
            </a:p>
          </p:txBody>
        </p:sp>
      </p:grpSp>
      <p:pic>
        <p:nvPicPr>
          <p:cNvPr id="15" name="Graphic 14" descr="Map compass with solid fill">
            <a:extLst>
              <a:ext uri="{FF2B5EF4-FFF2-40B4-BE49-F238E27FC236}">
                <a16:creationId xmlns:a16="http://schemas.microsoft.com/office/drawing/2014/main" id="{12011773-9B03-3ADD-C106-53DFC68B78A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72740" y="1000106"/>
            <a:ext cx="509986" cy="509986"/>
          </a:xfrm>
          <a:prstGeom prst="rect">
            <a:avLst/>
          </a:prstGeom>
        </p:spPr>
      </p:pic>
      <p:pic>
        <p:nvPicPr>
          <p:cNvPr id="16" name="Graphic 15" descr="Compass with solid fill">
            <a:extLst>
              <a:ext uri="{FF2B5EF4-FFF2-40B4-BE49-F238E27FC236}">
                <a16:creationId xmlns:a16="http://schemas.microsoft.com/office/drawing/2014/main" id="{82E611B1-2E6A-14CF-AE4E-8134D0538F9E}"/>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421612" y="990668"/>
            <a:ext cx="509986" cy="509986"/>
          </a:xfrm>
          <a:prstGeom prst="rect">
            <a:avLst/>
          </a:prstGeom>
        </p:spPr>
      </p:pic>
      <p:pic>
        <p:nvPicPr>
          <p:cNvPr id="17" name="Graphic 16" descr="Man with solid fill">
            <a:extLst>
              <a:ext uri="{FF2B5EF4-FFF2-40B4-BE49-F238E27FC236}">
                <a16:creationId xmlns:a16="http://schemas.microsoft.com/office/drawing/2014/main" id="{29928A27-BDE4-1F92-0740-8165E8CB60BB}"/>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384925" y="3647712"/>
            <a:ext cx="509986" cy="509986"/>
          </a:xfrm>
          <a:prstGeom prst="rect">
            <a:avLst/>
          </a:prstGeom>
        </p:spPr>
      </p:pic>
      <p:pic>
        <p:nvPicPr>
          <p:cNvPr id="18" name="Graphic 17" descr="Connections with solid fill">
            <a:extLst>
              <a:ext uri="{FF2B5EF4-FFF2-40B4-BE49-F238E27FC236}">
                <a16:creationId xmlns:a16="http://schemas.microsoft.com/office/drawing/2014/main" id="{C6CDFE25-8A5B-95A6-9914-8A41E605264D}"/>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936822" y="3429000"/>
            <a:ext cx="509986" cy="509986"/>
          </a:xfrm>
          <a:prstGeom prst="rect">
            <a:avLst/>
          </a:prstGeom>
        </p:spPr>
      </p:pic>
      <p:pic>
        <p:nvPicPr>
          <p:cNvPr id="19" name="Graphic 18" descr="Cycle with people with solid fill">
            <a:extLst>
              <a:ext uri="{FF2B5EF4-FFF2-40B4-BE49-F238E27FC236}">
                <a16:creationId xmlns:a16="http://schemas.microsoft.com/office/drawing/2014/main" id="{4C4027B0-804B-87AE-145B-A018EEF19383}"/>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968971" y="993727"/>
            <a:ext cx="509986" cy="509986"/>
          </a:xfrm>
          <a:prstGeom prst="rect">
            <a:avLst/>
          </a:prstGeom>
        </p:spPr>
      </p:pic>
      <p:pic>
        <p:nvPicPr>
          <p:cNvPr id="20" name="Graphic 19" descr="Artificial Intelligence with solid fill">
            <a:extLst>
              <a:ext uri="{FF2B5EF4-FFF2-40B4-BE49-F238E27FC236}">
                <a16:creationId xmlns:a16="http://schemas.microsoft.com/office/drawing/2014/main" id="{7A02B14B-F563-9EE7-32E8-40217FACDE5B}"/>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0444835" y="3429000"/>
            <a:ext cx="509986" cy="509986"/>
          </a:xfrm>
          <a:prstGeom prst="rect">
            <a:avLst/>
          </a:prstGeom>
        </p:spPr>
      </p:pic>
      <p:pic>
        <p:nvPicPr>
          <p:cNvPr id="25" name="Graphic 24" descr="Continuous Improvement with solid fill">
            <a:extLst>
              <a:ext uri="{FF2B5EF4-FFF2-40B4-BE49-F238E27FC236}">
                <a16:creationId xmlns:a16="http://schemas.microsoft.com/office/drawing/2014/main" id="{BF985692-8705-DD8F-9A2D-23CCD969D719}"/>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7644621" y="3336521"/>
            <a:ext cx="694944" cy="694944"/>
          </a:xfrm>
          <a:prstGeom prst="rect">
            <a:avLst/>
          </a:prstGeom>
        </p:spPr>
      </p:pic>
      <p:pic>
        <p:nvPicPr>
          <p:cNvPr id="22" name="Graphic 21" descr="Badge Heart with solid fill">
            <a:extLst>
              <a:ext uri="{FF2B5EF4-FFF2-40B4-BE49-F238E27FC236}">
                <a16:creationId xmlns:a16="http://schemas.microsoft.com/office/drawing/2014/main" id="{CF6D12EC-5EDA-0EE6-6CA1-FDC5EB626360}"/>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7713674" y="990668"/>
            <a:ext cx="528862" cy="528862"/>
          </a:xfrm>
          <a:prstGeom prst="rect">
            <a:avLst/>
          </a:prstGeom>
        </p:spPr>
      </p:pic>
    </p:spTree>
    <p:extLst>
      <p:ext uri="{BB962C8B-B14F-4D97-AF65-F5344CB8AC3E}">
        <p14:creationId xmlns:p14="http://schemas.microsoft.com/office/powerpoint/2010/main" val="3562479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ADDEB3-A032-2236-6D08-1D8CFAAFC8C0}"/>
              </a:ext>
            </a:extLst>
          </p:cNvPr>
          <p:cNvSpPr>
            <a:spLocks noGrp="1"/>
          </p:cNvSpPr>
          <p:nvPr>
            <p:ph type="ctrTitle"/>
          </p:nvPr>
        </p:nvSpPr>
        <p:spPr/>
        <p:txBody>
          <a:bodyPr/>
          <a:lstStyle/>
          <a:p>
            <a:r>
              <a:rPr lang="en-FI" sz="1200" dirty="0">
                <a:solidFill>
                  <a:schemeClr val="accent1"/>
                </a:solidFill>
              </a:rPr>
              <a:t>TEESI 1</a:t>
            </a:r>
            <a:br>
              <a:rPr lang="en-FI" sz="1000" dirty="0">
                <a:solidFill>
                  <a:schemeClr val="accent1"/>
                </a:solidFill>
              </a:rPr>
            </a:br>
            <a:r>
              <a:rPr lang="en-FI" dirty="0">
                <a:latin typeface="Arial" panose="020B0604020202020204" pitchFamily="34" charset="0"/>
                <a:cs typeface="Arial" panose="020B0604020202020204" pitchFamily="34" charset="0"/>
              </a:rPr>
              <a:t>Johtajuus on jatkuvassa murroksessa</a:t>
            </a:r>
            <a:endParaRPr lang="fi-FI"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D9A6CBB8-5896-0DA2-0368-CB67A19CE93A}"/>
              </a:ext>
            </a:extLst>
          </p:cNvPr>
          <p:cNvSpPr>
            <a:spLocks noGrp="1"/>
          </p:cNvSpPr>
          <p:nvPr>
            <p:ph type="subTitle" idx="1"/>
          </p:nvPr>
        </p:nvSpPr>
        <p:spPr/>
        <p:txBody>
          <a:bodyPr vert="horz" lIns="91440" tIns="45720" rIns="91440" bIns="45720" rtlCol="0" anchor="t">
            <a:noAutofit/>
          </a:bodyPr>
          <a:lstStyle/>
          <a:p>
            <a:pPr>
              <a:spcAft>
                <a:spcPts val="800"/>
              </a:spcAft>
            </a:pPr>
            <a:r>
              <a:rPr lang="fi-FI" sz="1400" dirty="0">
                <a:effectLst/>
              </a:rPr>
              <a:t>Huomisen johtajuus on vastuullista, rohkeaa ja ihmislä</a:t>
            </a:r>
            <a:r>
              <a:rPr lang="fi-FI" sz="1400" dirty="0"/>
              <a:t>heistä esimerkillä johtamista</a:t>
            </a:r>
            <a:r>
              <a:rPr lang="fi-FI" sz="1400" dirty="0">
                <a:effectLst/>
              </a:rPr>
              <a:t>. Tuotantolähtöisyys </a:t>
            </a:r>
            <a:r>
              <a:rPr lang="fi-FI" sz="1400" dirty="0"/>
              <a:t>tekee tilaa</a:t>
            </a:r>
            <a:r>
              <a:rPr lang="fi-FI" sz="1400" dirty="0">
                <a:effectLst/>
              </a:rPr>
              <a:t> perinteisesti pehmeille johtamistaidoille, missä empatia, psykologinen turvallisuus ja kyky kohdata ihminen ihmisenä on johtajuuden ytimessä.</a:t>
            </a:r>
            <a:r>
              <a:rPr lang="fi-FI" sz="1400" dirty="0"/>
              <a:t> </a:t>
            </a:r>
            <a:endParaRPr lang="fi-FI" sz="1400" dirty="0">
              <a:effectLst/>
            </a:endParaRPr>
          </a:p>
          <a:p>
            <a:pPr>
              <a:spcAft>
                <a:spcPts val="800"/>
              </a:spcAft>
            </a:pPr>
            <a:r>
              <a:rPr lang="fi-FI" sz="1400" dirty="0">
                <a:effectLst/>
              </a:rPr>
              <a:t>Johtamiskulttuurista toivotaan tulevaisuudessa ihmisläheisempää, monimuotoisempaa ja tasa-arvoisempaa.</a:t>
            </a:r>
            <a:r>
              <a:rPr lang="fi-FI" sz="1400" dirty="0"/>
              <a:t> </a:t>
            </a:r>
            <a:endParaRPr lang="fi-FI" sz="1400" dirty="0">
              <a:effectLst/>
            </a:endParaRPr>
          </a:p>
          <a:p>
            <a:pPr>
              <a:spcAft>
                <a:spcPts val="800"/>
              </a:spcAft>
            </a:pPr>
            <a:r>
              <a:rPr lang="fi-FI" sz="1400" dirty="0"/>
              <a:t>Johtajuusbarometrin mukaan muutos johtajuudessa</a:t>
            </a:r>
            <a:r>
              <a:rPr lang="fi-FI" sz="1400" dirty="0">
                <a:effectLst/>
              </a:rPr>
              <a:t> nähdään osin jo polarisoituneena, vanhan ja uuden maailman törmä</a:t>
            </a:r>
            <a:r>
              <a:rPr lang="fi-FI" sz="1400" dirty="0"/>
              <a:t>tessä</a:t>
            </a:r>
            <a:r>
              <a:rPr lang="fi-FI" sz="1400" dirty="0">
                <a:effectLst/>
              </a:rPr>
              <a:t> toisiinsa. </a:t>
            </a:r>
            <a:r>
              <a:rPr lang="fi-FI" sz="1400" dirty="0"/>
              <a:t>V</a:t>
            </a:r>
            <a:r>
              <a:rPr lang="fi-FI" sz="1400" dirty="0">
                <a:effectLst/>
              </a:rPr>
              <a:t>astakkain ovat vanhanaikaiset organisaatiot ja toisaalta ketterät aikaansa </a:t>
            </a:r>
            <a:r>
              <a:rPr lang="fi-FI" sz="1400" dirty="0"/>
              <a:t>edellä</a:t>
            </a:r>
            <a:r>
              <a:rPr lang="fi-FI" sz="1400" dirty="0">
                <a:effectLst/>
              </a:rPr>
              <a:t> olevat organisaatiot.</a:t>
            </a:r>
            <a:r>
              <a:rPr lang="fi-FI" sz="1400" dirty="0"/>
              <a:t> </a:t>
            </a:r>
            <a:endParaRPr lang="fi-FI" sz="1400" dirty="0">
              <a:effectLst/>
            </a:endParaRPr>
          </a:p>
          <a:p>
            <a:pPr>
              <a:spcAft>
                <a:spcPts val="800"/>
              </a:spcAft>
            </a:pPr>
            <a:r>
              <a:rPr lang="fi-FI" sz="1400" dirty="0">
                <a:effectLst/>
              </a:rPr>
              <a:t>Siksi työyhteisöissä tarvitaan keskustelua johtajuuden ympärillä ja sen pohtimista, millaista johtajuutta työyhteisö haluaa edistää?</a:t>
            </a:r>
            <a:r>
              <a:rPr lang="fi-FI" sz="1400" dirty="0"/>
              <a:t> Mikä kaikki muuttuu?</a:t>
            </a:r>
            <a:endParaRPr lang="fi-FI" sz="1400" dirty="0">
              <a:effectLst/>
            </a:endParaRPr>
          </a:p>
          <a:p>
            <a:endParaRPr lang="en-GB" sz="1400" dirty="0"/>
          </a:p>
        </p:txBody>
      </p:sp>
      <p:sp>
        <p:nvSpPr>
          <p:cNvPr id="9" name="Rectangle 8">
            <a:extLst>
              <a:ext uri="{FF2B5EF4-FFF2-40B4-BE49-F238E27FC236}">
                <a16:creationId xmlns:a16="http://schemas.microsoft.com/office/drawing/2014/main" id="{BF7899BE-FC3C-E6EA-4FD8-B143E47B844A}"/>
              </a:ext>
            </a:extLst>
          </p:cNvPr>
          <p:cNvSpPr/>
          <p:nvPr/>
        </p:nvSpPr>
        <p:spPr>
          <a:xfrm>
            <a:off x="9257345" y="1882800"/>
            <a:ext cx="2824927" cy="3783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spcAft>
                <a:spcPts val="600"/>
              </a:spcAft>
            </a:pPr>
            <a:r>
              <a:rPr lang="fi-FI" sz="2400" b="1" dirty="0">
                <a:solidFill>
                  <a:schemeClr val="accent1"/>
                </a:solidFill>
              </a:rPr>
              <a:t>Johtajuuden murros</a:t>
            </a:r>
          </a:p>
          <a:p>
            <a:pPr>
              <a:spcAft>
                <a:spcPts val="600"/>
              </a:spcAft>
            </a:pPr>
            <a:r>
              <a:rPr lang="fi-FI" sz="1600" dirty="0">
                <a:solidFill>
                  <a:schemeClr val="bg1"/>
                </a:solidFill>
              </a:rPr>
              <a:t>Puhutaanko meillä siitä, millä tavalla odotukset johtajuutta kohtaan ovat muuttuneet?</a:t>
            </a:r>
            <a:endParaRPr lang="fi-FI" sz="1600" dirty="0">
              <a:solidFill>
                <a:schemeClr val="bg1"/>
              </a:solidFill>
              <a:cs typeface="Arial"/>
            </a:endParaRPr>
          </a:p>
          <a:p>
            <a:pPr>
              <a:spcAft>
                <a:spcPts val="600"/>
              </a:spcAft>
            </a:pPr>
            <a:endParaRPr lang="fi-FI" sz="1600" dirty="0">
              <a:solidFill>
                <a:schemeClr val="bg1"/>
              </a:solidFill>
            </a:endParaRPr>
          </a:p>
          <a:p>
            <a:pPr fontAlgn="base">
              <a:spcAft>
                <a:spcPts val="600"/>
              </a:spcAft>
            </a:pPr>
            <a:r>
              <a:rPr lang="fi-FI" sz="2400" b="1" dirty="0">
                <a:solidFill>
                  <a:schemeClr val="accent1"/>
                </a:solidFill>
              </a:rPr>
              <a:t>Millaista johtajuutta tavoitellaan</a:t>
            </a:r>
            <a:endParaRPr lang="fi-FI" sz="2400" b="1" dirty="0">
              <a:solidFill>
                <a:schemeClr val="accent1"/>
              </a:solidFill>
              <a:cs typeface="Arial"/>
            </a:endParaRPr>
          </a:p>
          <a:p>
            <a:pPr fontAlgn="base">
              <a:spcAft>
                <a:spcPts val="600"/>
              </a:spcAft>
            </a:pPr>
            <a:r>
              <a:rPr lang="fi-FI" sz="1600" dirty="0">
                <a:solidFill>
                  <a:schemeClr val="bg1"/>
                </a:solidFill>
              </a:rPr>
              <a:t>Millaista johtajuutta haluamme työyhteisönä edistää?</a:t>
            </a:r>
            <a:endParaRPr lang="fi-FI" sz="1600" dirty="0">
              <a:solidFill>
                <a:schemeClr val="bg1"/>
              </a:solidFill>
              <a:cs typeface="Arial"/>
            </a:endParaRPr>
          </a:p>
          <a:p>
            <a:pPr fontAlgn="base">
              <a:spcAft>
                <a:spcPts val="600"/>
              </a:spcAft>
            </a:pPr>
            <a:r>
              <a:rPr lang="fi-FI" sz="1600" dirty="0">
                <a:solidFill>
                  <a:schemeClr val="bg1"/>
                </a:solidFill>
              </a:rPr>
              <a:t>Mihin suuntaan haluamme mennä?​</a:t>
            </a:r>
            <a:endParaRPr lang="fi-FI" sz="1600" dirty="0">
              <a:solidFill>
                <a:schemeClr val="bg1"/>
              </a:solidFill>
              <a:cs typeface="Arial"/>
            </a:endParaRPr>
          </a:p>
        </p:txBody>
      </p:sp>
      <p:graphicFrame>
        <p:nvGraphicFramePr>
          <p:cNvPr id="19" name="Table 19">
            <a:extLst>
              <a:ext uri="{FF2B5EF4-FFF2-40B4-BE49-F238E27FC236}">
                <a16:creationId xmlns:a16="http://schemas.microsoft.com/office/drawing/2014/main" id="{12668DE6-9593-8A53-338C-E429A4B5CB8B}"/>
              </a:ext>
            </a:extLst>
          </p:cNvPr>
          <p:cNvGraphicFramePr>
            <a:graphicFrameLocks noGrp="1"/>
          </p:cNvGraphicFramePr>
          <p:nvPr/>
        </p:nvGraphicFramePr>
        <p:xfrm>
          <a:off x="0" y="0"/>
          <a:ext cx="12192000" cy="216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38160932"/>
                    </a:ext>
                  </a:extLst>
                </a:gridCol>
                <a:gridCol w="1524000">
                  <a:extLst>
                    <a:ext uri="{9D8B030D-6E8A-4147-A177-3AD203B41FA5}">
                      <a16:colId xmlns:a16="http://schemas.microsoft.com/office/drawing/2014/main" val="1808258657"/>
                    </a:ext>
                  </a:extLst>
                </a:gridCol>
                <a:gridCol w="1524000">
                  <a:extLst>
                    <a:ext uri="{9D8B030D-6E8A-4147-A177-3AD203B41FA5}">
                      <a16:colId xmlns:a16="http://schemas.microsoft.com/office/drawing/2014/main" val="1456551670"/>
                    </a:ext>
                  </a:extLst>
                </a:gridCol>
                <a:gridCol w="1524000">
                  <a:extLst>
                    <a:ext uri="{9D8B030D-6E8A-4147-A177-3AD203B41FA5}">
                      <a16:colId xmlns:a16="http://schemas.microsoft.com/office/drawing/2014/main" val="2682384875"/>
                    </a:ext>
                  </a:extLst>
                </a:gridCol>
                <a:gridCol w="1524000">
                  <a:extLst>
                    <a:ext uri="{9D8B030D-6E8A-4147-A177-3AD203B41FA5}">
                      <a16:colId xmlns:a16="http://schemas.microsoft.com/office/drawing/2014/main" val="2298703833"/>
                    </a:ext>
                  </a:extLst>
                </a:gridCol>
                <a:gridCol w="1524000">
                  <a:extLst>
                    <a:ext uri="{9D8B030D-6E8A-4147-A177-3AD203B41FA5}">
                      <a16:colId xmlns:a16="http://schemas.microsoft.com/office/drawing/2014/main" val="2700950159"/>
                    </a:ext>
                  </a:extLst>
                </a:gridCol>
                <a:gridCol w="1524000">
                  <a:extLst>
                    <a:ext uri="{9D8B030D-6E8A-4147-A177-3AD203B41FA5}">
                      <a16:colId xmlns:a16="http://schemas.microsoft.com/office/drawing/2014/main" val="2252819247"/>
                    </a:ext>
                  </a:extLst>
                </a:gridCol>
                <a:gridCol w="1524000">
                  <a:extLst>
                    <a:ext uri="{9D8B030D-6E8A-4147-A177-3AD203B41FA5}">
                      <a16:colId xmlns:a16="http://schemas.microsoft.com/office/drawing/2014/main" val="2867077216"/>
                    </a:ext>
                  </a:extLst>
                </a:gridCol>
              </a:tblGrid>
              <a:tr h="216000">
                <a:tc>
                  <a:txBody>
                    <a:bodyPr/>
                    <a:lstStyle/>
                    <a:p>
                      <a:pPr algn="ctr"/>
                      <a:r>
                        <a:rPr lang="fi-FI" sz="800" b="0"/>
                        <a:t>Tulevaisuus</a:t>
                      </a:r>
                    </a:p>
                  </a:txBody>
                  <a:tcPr marL="0" marR="0" marT="0" marB="0"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i-FI" sz="800" b="0"/>
                        <a:t>Johtajuuskäsitys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Inhimillisyys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Motivaatio</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Itsereflektio</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Yhteisöohjautuvuus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Jatkuva oppiminen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Kriittinen ajattelu</a:t>
                      </a:r>
                    </a:p>
                  </a:txBody>
                  <a:tcPr marL="0" marR="0" marT="0" marB="0"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733019035"/>
                  </a:ext>
                </a:extLst>
              </a:tr>
            </a:tbl>
          </a:graphicData>
        </a:graphic>
      </p:graphicFrame>
      <p:sp>
        <p:nvSpPr>
          <p:cNvPr id="22" name="TextBox 21">
            <a:extLst>
              <a:ext uri="{FF2B5EF4-FFF2-40B4-BE49-F238E27FC236}">
                <a16:creationId xmlns:a16="http://schemas.microsoft.com/office/drawing/2014/main" id="{59710084-F93E-C8CF-DB23-91346FFED147}"/>
              </a:ext>
            </a:extLst>
          </p:cNvPr>
          <p:cNvSpPr txBox="1"/>
          <p:nvPr/>
        </p:nvSpPr>
        <p:spPr>
          <a:xfrm>
            <a:off x="10618075" y="4455669"/>
            <a:ext cx="1487347" cy="3077766"/>
          </a:xfrm>
          <a:prstGeom prst="rect">
            <a:avLst/>
          </a:prstGeom>
          <a:noFill/>
        </p:spPr>
        <p:txBody>
          <a:bodyPr wrap="square" lIns="0" tIns="0" rIns="0" bIns="0" anchor="b">
            <a:spAutoFit/>
          </a:bodyPr>
          <a:lstStyle/>
          <a:p>
            <a:pPr algn="r"/>
            <a:r>
              <a:rPr lang="fi-FI" sz="20000" b="1">
                <a:solidFill>
                  <a:schemeClr val="accent3">
                    <a:alpha val="20000"/>
                  </a:schemeClr>
                </a:solidFill>
                <a:latin typeface="Arial Black" panose="020B0604020202020204" pitchFamily="34" charset="0"/>
                <a:cs typeface="Arial Black" panose="020B0604020202020204" pitchFamily="34" charset="0"/>
              </a:rPr>
              <a:t>1</a:t>
            </a:r>
          </a:p>
        </p:txBody>
      </p:sp>
      <p:sp>
        <p:nvSpPr>
          <p:cNvPr id="32" name="Footer Placeholder 31">
            <a:extLst>
              <a:ext uri="{FF2B5EF4-FFF2-40B4-BE49-F238E27FC236}">
                <a16:creationId xmlns:a16="http://schemas.microsoft.com/office/drawing/2014/main" id="{0DE403CA-687F-D407-C1E6-F4EB1A354B0C}"/>
              </a:ext>
            </a:extLst>
          </p:cNvPr>
          <p:cNvSpPr>
            <a:spLocks noGrp="1"/>
          </p:cNvSpPr>
          <p:nvPr>
            <p:ph type="ftr" sz="quarter" idx="3"/>
          </p:nvPr>
        </p:nvSpPr>
        <p:spPr/>
        <p:txBody>
          <a:bodyPr/>
          <a:lstStyle/>
          <a:p>
            <a:r>
              <a:rPr lang="fi-FI"/>
              <a:t>Huomisen johtajuus | Starttipaketti 2023</a:t>
            </a:r>
          </a:p>
        </p:txBody>
      </p:sp>
      <p:sp>
        <p:nvSpPr>
          <p:cNvPr id="33" name="Slide Number Placeholder 32">
            <a:extLst>
              <a:ext uri="{FF2B5EF4-FFF2-40B4-BE49-F238E27FC236}">
                <a16:creationId xmlns:a16="http://schemas.microsoft.com/office/drawing/2014/main" id="{FDD733C4-226E-211A-7CEE-E0D439D304B7}"/>
              </a:ext>
            </a:extLst>
          </p:cNvPr>
          <p:cNvSpPr>
            <a:spLocks noGrp="1"/>
          </p:cNvSpPr>
          <p:nvPr>
            <p:ph type="sldNum" sz="quarter" idx="4"/>
          </p:nvPr>
        </p:nvSpPr>
        <p:spPr/>
        <p:txBody>
          <a:bodyPr/>
          <a:lstStyle/>
          <a:p>
            <a:fld id="{1EA1DD0D-7089-48C5-B116-A19F892CF1D9}" type="slidenum">
              <a:rPr lang="fi-FI" smtClean="0"/>
              <a:pPr/>
              <a:t>5</a:t>
            </a:fld>
            <a:endParaRPr lang="fi-FI"/>
          </a:p>
        </p:txBody>
      </p:sp>
      <p:sp>
        <p:nvSpPr>
          <p:cNvPr id="16" name="TextBox 15">
            <a:extLst>
              <a:ext uri="{FF2B5EF4-FFF2-40B4-BE49-F238E27FC236}">
                <a16:creationId xmlns:a16="http://schemas.microsoft.com/office/drawing/2014/main" id="{C43AB35E-1AEE-889D-646E-541D502BA565}"/>
              </a:ext>
            </a:extLst>
          </p:cNvPr>
          <p:cNvSpPr txBox="1"/>
          <p:nvPr/>
        </p:nvSpPr>
        <p:spPr>
          <a:xfrm>
            <a:off x="768001" y="5731976"/>
            <a:ext cx="2216757" cy="246221"/>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800"/>
              </a:spcAft>
              <a:buClr>
                <a:srgbClr val="F59F4B"/>
              </a:buClr>
              <a:buSzTx/>
              <a:buFont typeface="Arial" panose="020B0604020202020204" pitchFamily="34" charset="0"/>
              <a:buNone/>
              <a:tabLst/>
              <a:defRPr/>
            </a:pPr>
            <a:r>
              <a:rPr kumimoji="0" lang="fi-FI" sz="1000" b="0" i="0" u="none" strike="noStrike" kern="1200" cap="none" spc="0" normalizeH="0" baseline="0" noProof="0">
                <a:ln>
                  <a:noFill/>
                </a:ln>
                <a:solidFill>
                  <a:srgbClr val="000000"/>
                </a:solidFill>
                <a:effectLst/>
                <a:uLnTx/>
                <a:uFillTx/>
                <a:latin typeface="Arial"/>
                <a:ea typeface="+mn-ea"/>
                <a:cs typeface="+mn-cs"/>
              </a:rPr>
              <a:t>Johtajuusbarometri 2022</a:t>
            </a:r>
          </a:p>
        </p:txBody>
      </p:sp>
      <p:sp>
        <p:nvSpPr>
          <p:cNvPr id="17" name="Subtitle 9">
            <a:extLst>
              <a:ext uri="{FF2B5EF4-FFF2-40B4-BE49-F238E27FC236}">
                <a16:creationId xmlns:a16="http://schemas.microsoft.com/office/drawing/2014/main" id="{1F8A5700-D443-8BF2-0C85-B251E410DDBC}"/>
              </a:ext>
            </a:extLst>
          </p:cNvPr>
          <p:cNvSpPr txBox="1">
            <a:spLocks/>
          </p:cNvSpPr>
          <p:nvPr/>
        </p:nvSpPr>
        <p:spPr>
          <a:xfrm>
            <a:off x="6264000" y="1882799"/>
            <a:ext cx="2624361" cy="3957561"/>
          </a:xfrm>
          <a:prstGeom prst="rect">
            <a:avLst/>
          </a:prstGeom>
        </p:spPr>
        <p:txBody>
          <a:bodyPr vert="horz" lIns="91440" tIns="45720" rIns="91440" bIns="45720" rtlCol="0" anchor="t">
            <a:noAutofit/>
          </a:bodyPr>
          <a:lstStyle>
            <a:lvl1pPr marL="0" indent="0" algn="l" defTabSz="1219170" rtl="0" eaLnBrk="1" latinLnBrk="0" hangingPunct="1">
              <a:spcBef>
                <a:spcPts val="0"/>
              </a:spcBef>
              <a:buClr>
                <a:schemeClr val="accent1"/>
              </a:buClr>
              <a:buFont typeface="Arial" panose="020B0604020202020204" pitchFamily="34" charset="0"/>
              <a:buNone/>
              <a:defRPr sz="2000" kern="1200">
                <a:solidFill>
                  <a:schemeClr val="tx1"/>
                </a:solidFill>
                <a:latin typeface="+mn-lt"/>
                <a:ea typeface="+mn-ea"/>
                <a:cs typeface="+mn-cs"/>
              </a:defRPr>
            </a:lvl1pPr>
            <a:lvl2pPr marL="609585"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2pPr>
            <a:lvl3pPr marL="1219170"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3pPr>
            <a:lvl4pPr marL="1828754"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4pPr>
            <a:lvl5pPr marL="2438339"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spcAft>
                <a:spcPts val="600"/>
              </a:spcAft>
            </a:pPr>
            <a:r>
              <a:rPr lang="fi-FI" sz="1400" dirty="0"/>
              <a:t>Kaikki tämä epävarmuus ja nämä uudentyyppiset riskit ja haasteet, jaksaminen, kestävyys ja sosiaalinen vastuu tulevat korostamaan modernissa johtamisessa vahvasti sitä, miten voidaan työelämäkontekstissa tuoda ihmisille vakautta, selkeyttä ja johdonmukaisuutta.</a:t>
            </a:r>
          </a:p>
          <a:p>
            <a:pPr>
              <a:spcAft>
                <a:spcPts val="600"/>
              </a:spcAft>
            </a:pPr>
            <a:r>
              <a:rPr lang="fi-FI" sz="1400" b="1" dirty="0">
                <a:solidFill>
                  <a:schemeClr val="accent1"/>
                </a:solidFill>
              </a:rPr>
              <a:t>Sari Nevanlinna</a:t>
            </a:r>
            <a:br>
              <a:rPr lang="fi-FI" sz="1400" dirty="0">
                <a:solidFill>
                  <a:schemeClr val="accent1"/>
                </a:solidFill>
              </a:rPr>
            </a:br>
            <a:r>
              <a:rPr lang="fi-FI" sz="1400" dirty="0">
                <a:solidFill>
                  <a:schemeClr val="accent1"/>
                </a:solidFill>
              </a:rPr>
              <a:t>Vuoden nuori johtaja 2019</a:t>
            </a:r>
          </a:p>
          <a:p>
            <a:pPr>
              <a:spcAft>
                <a:spcPts val="600"/>
              </a:spcAft>
            </a:pPr>
            <a:endParaRPr lang="fi-FI" sz="1400" dirty="0">
              <a:solidFill>
                <a:schemeClr val="accent1"/>
              </a:solidFill>
              <a:cs typeface="Arial"/>
            </a:endParaRPr>
          </a:p>
          <a:p>
            <a:pPr>
              <a:spcAft>
                <a:spcPts val="600"/>
              </a:spcAft>
            </a:pPr>
            <a:r>
              <a:rPr lang="fi-FI" sz="1400" dirty="0"/>
              <a:t>Johtamisen pitäisi enemmän mennä sinne tunnelman, sen työyhteisön ja sen kulttuurin johtamiseen, eikä vain siihen asian johtamiseen yksilön kautta. </a:t>
            </a:r>
          </a:p>
          <a:p>
            <a:pPr>
              <a:spcAft>
                <a:spcPts val="600"/>
              </a:spcAft>
            </a:pPr>
            <a:r>
              <a:rPr lang="fi-FI" sz="1400" b="1" dirty="0">
                <a:solidFill>
                  <a:schemeClr val="accent1"/>
                </a:solidFill>
              </a:rPr>
              <a:t>Riina Hyöky</a:t>
            </a:r>
            <a:br>
              <a:rPr lang="fi-FI" sz="1400" dirty="0">
                <a:solidFill>
                  <a:schemeClr val="accent1"/>
                </a:solidFill>
              </a:rPr>
            </a:br>
            <a:r>
              <a:rPr lang="fi-FI" sz="1400" dirty="0">
                <a:solidFill>
                  <a:schemeClr val="accent1"/>
                </a:solidFill>
              </a:rPr>
              <a:t>Vuoden nuori johtaja 2022</a:t>
            </a:r>
          </a:p>
          <a:p>
            <a:pPr>
              <a:spcAft>
                <a:spcPts val="600"/>
              </a:spcAft>
            </a:pPr>
            <a:endParaRPr lang="fi-FI" sz="1100" dirty="0">
              <a:solidFill>
                <a:schemeClr val="accent1"/>
              </a:solidFill>
              <a:cs typeface="Arial"/>
            </a:endParaRPr>
          </a:p>
        </p:txBody>
      </p:sp>
    </p:spTree>
    <p:extLst>
      <p:ext uri="{BB962C8B-B14F-4D97-AF65-F5344CB8AC3E}">
        <p14:creationId xmlns:p14="http://schemas.microsoft.com/office/powerpoint/2010/main" val="1568090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ADDEB3-A032-2236-6D08-1D8CFAAFC8C0}"/>
              </a:ext>
            </a:extLst>
          </p:cNvPr>
          <p:cNvSpPr>
            <a:spLocks noGrp="1"/>
          </p:cNvSpPr>
          <p:nvPr>
            <p:ph type="ctrTitle"/>
          </p:nvPr>
        </p:nvSpPr>
        <p:spPr/>
        <p:txBody>
          <a:bodyPr/>
          <a:lstStyle/>
          <a:p>
            <a:r>
              <a:rPr lang="en-FI" sz="1200" dirty="0">
                <a:solidFill>
                  <a:schemeClr val="accent1"/>
                </a:solidFill>
              </a:rPr>
              <a:t>TEESI 2</a:t>
            </a:r>
            <a:br>
              <a:rPr lang="en-FI" sz="2800" dirty="0"/>
            </a:br>
            <a:r>
              <a:rPr lang="fi-FI" dirty="0">
                <a:latin typeface="Arial" panose="020B0604020202020204" pitchFamily="34" charset="0"/>
                <a:cs typeface="Arial" panose="020B0604020202020204" pitchFamily="34" charset="0"/>
              </a:rPr>
              <a:t>Kuva siitä, kuka voi olla johtaja, on muutoksessa</a:t>
            </a:r>
          </a:p>
        </p:txBody>
      </p:sp>
      <p:sp>
        <p:nvSpPr>
          <p:cNvPr id="5" name="Subtitle 4">
            <a:extLst>
              <a:ext uri="{FF2B5EF4-FFF2-40B4-BE49-F238E27FC236}">
                <a16:creationId xmlns:a16="http://schemas.microsoft.com/office/drawing/2014/main" id="{D9A6CBB8-5896-0DA2-0368-CB67A19CE93A}"/>
              </a:ext>
            </a:extLst>
          </p:cNvPr>
          <p:cNvSpPr>
            <a:spLocks noGrp="1"/>
          </p:cNvSpPr>
          <p:nvPr>
            <p:ph type="subTitle" idx="1"/>
          </p:nvPr>
        </p:nvSpPr>
        <p:spPr>
          <a:xfrm>
            <a:off x="768000" y="1882800"/>
            <a:ext cx="4647025" cy="4282504"/>
          </a:xfrm>
        </p:spPr>
        <p:txBody>
          <a:bodyPr vert="horz" lIns="91440" tIns="45720" rIns="91440" bIns="45720" rtlCol="0" anchor="t">
            <a:noAutofit/>
          </a:bodyPr>
          <a:lstStyle/>
          <a:p>
            <a:pPr>
              <a:spcAft>
                <a:spcPts val="800"/>
              </a:spcAft>
            </a:pPr>
            <a:r>
              <a:rPr lang="fi-FI" sz="1600" dirty="0">
                <a:effectLst/>
              </a:rPr>
              <a:t>Johtajuus on ennen kaikkea omistajuuden ottamista. </a:t>
            </a:r>
            <a:r>
              <a:rPr lang="fi-FI" sz="1600" dirty="0"/>
              <a:t>Johtajuus</a:t>
            </a:r>
            <a:r>
              <a:rPr lang="fi-FI" sz="1600" dirty="0">
                <a:effectLst/>
              </a:rPr>
              <a:t> ei kysy titteliä tai virallista asemaa. Jokainen ihminen voi olla omassa yhteisössään</a:t>
            </a:r>
            <a:r>
              <a:rPr lang="fi-FI" sz="1600" dirty="0"/>
              <a:t> </a:t>
            </a:r>
            <a:r>
              <a:rPr lang="fi-FI" sz="1600" dirty="0">
                <a:effectLst/>
              </a:rPr>
              <a:t>muutosta aikaansaava johtaja.</a:t>
            </a:r>
            <a:r>
              <a:rPr lang="fi-FI" sz="1600" dirty="0"/>
              <a:t> </a:t>
            </a:r>
          </a:p>
          <a:p>
            <a:pPr>
              <a:spcAft>
                <a:spcPts val="800"/>
              </a:spcAft>
            </a:pPr>
            <a:r>
              <a:rPr lang="fi-FI" sz="1600" dirty="0"/>
              <a:t>Huomisen johtajuus kyseenalaistaa vahvasti sen, että on vain yksi tapa tulla johtajaksi tai edetä urallaan. Johtajuutta tapahtuu ja toteutetaan työpaikoilla kaikilla tasoilla. Jokaisella on siten myös mahdollisuus toteuttaa johtajuutta omassa roolissaan. </a:t>
            </a:r>
          </a:p>
          <a:p>
            <a:pPr>
              <a:spcAft>
                <a:spcPts val="800"/>
              </a:spcAft>
            </a:pPr>
            <a:r>
              <a:rPr lang="fi-FI" sz="1600" dirty="0"/>
              <a:t>Tarvitsemme lisää esimerkkejä ja kasvutarinoita siitä, kuka voi olla johtaja, sillä kieli ja kuvat muovaavat todellisuuttamme. Uskomme sen, mitä näemme ja koemme, ja siksi roolimalleilla on merkitystä. </a:t>
            </a:r>
          </a:p>
        </p:txBody>
      </p:sp>
      <p:sp>
        <p:nvSpPr>
          <p:cNvPr id="6" name="Subtitle 9">
            <a:extLst>
              <a:ext uri="{FF2B5EF4-FFF2-40B4-BE49-F238E27FC236}">
                <a16:creationId xmlns:a16="http://schemas.microsoft.com/office/drawing/2014/main" id="{AF609568-DFDB-0C0C-6D19-82802313420A}"/>
              </a:ext>
            </a:extLst>
          </p:cNvPr>
          <p:cNvSpPr txBox="1">
            <a:spLocks/>
          </p:cNvSpPr>
          <p:nvPr/>
        </p:nvSpPr>
        <p:spPr>
          <a:xfrm>
            <a:off x="6264000" y="1882800"/>
            <a:ext cx="2599218" cy="3544606"/>
          </a:xfrm>
          <a:prstGeom prst="rect">
            <a:avLst/>
          </a:prstGeom>
        </p:spPr>
        <p:txBody>
          <a:bodyPr vert="horz" lIns="91440" tIns="45720" rIns="91440" bIns="45720" rtlCol="0" anchor="t">
            <a:noAutofit/>
          </a:bodyPr>
          <a:lstStyle>
            <a:lvl1pPr marL="0" indent="0" algn="l" defTabSz="1219170" rtl="0" eaLnBrk="1" latinLnBrk="0" hangingPunct="1">
              <a:spcBef>
                <a:spcPts val="0"/>
              </a:spcBef>
              <a:buClr>
                <a:schemeClr val="accent1"/>
              </a:buClr>
              <a:buFont typeface="Arial" panose="020B0604020202020204" pitchFamily="34" charset="0"/>
              <a:buNone/>
              <a:defRPr sz="2000" kern="1200">
                <a:solidFill>
                  <a:schemeClr val="tx1"/>
                </a:solidFill>
                <a:latin typeface="+mn-lt"/>
                <a:ea typeface="+mn-ea"/>
                <a:cs typeface="+mn-cs"/>
              </a:defRPr>
            </a:lvl1pPr>
            <a:lvl2pPr marL="609585"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2pPr>
            <a:lvl3pPr marL="1219170"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3pPr>
            <a:lvl4pPr marL="1828754"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4pPr>
            <a:lvl5pPr marL="2438339"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spcAft>
                <a:spcPts val="600"/>
              </a:spcAft>
            </a:pPr>
            <a:r>
              <a:rPr lang="fi-FI" sz="1400" dirty="0"/>
              <a:t>Ajattelen, että meillä on tarve siihen, että ylipäätänsä aloitettaisiin yrityksissä ja yhteiskunnassa pohtimaan sitä, että mistä ja millaisilla taustoilla johtajaksi tullaan. </a:t>
            </a:r>
          </a:p>
          <a:p>
            <a:pPr>
              <a:spcAft>
                <a:spcPts val="600"/>
              </a:spcAft>
            </a:pPr>
            <a:r>
              <a:rPr lang="fi-FI" sz="1400" b="1" dirty="0">
                <a:solidFill>
                  <a:schemeClr val="accent1"/>
                </a:solidFill>
              </a:rPr>
              <a:t>Anu </a:t>
            </a:r>
            <a:r>
              <a:rPr lang="fi-FI" sz="1400" b="1" dirty="0" err="1">
                <a:solidFill>
                  <a:schemeClr val="accent1"/>
                </a:solidFill>
              </a:rPr>
              <a:t>Ubaud</a:t>
            </a:r>
            <a:br>
              <a:rPr lang="fi-FI" sz="1400" dirty="0"/>
            </a:br>
            <a:r>
              <a:rPr lang="fi-FI" sz="1400" dirty="0">
                <a:solidFill>
                  <a:schemeClr val="accent1"/>
                </a:solidFill>
              </a:rPr>
              <a:t>Vuoden nuori johtaja 2021</a:t>
            </a:r>
          </a:p>
          <a:p>
            <a:pPr>
              <a:spcAft>
                <a:spcPts val="600"/>
              </a:spcAft>
            </a:pPr>
            <a:endParaRPr lang="fi-FI" sz="1400" dirty="0">
              <a:solidFill>
                <a:schemeClr val="accent1"/>
              </a:solidFill>
              <a:cs typeface="Arial"/>
            </a:endParaRPr>
          </a:p>
          <a:p>
            <a:pPr>
              <a:spcAft>
                <a:spcPts val="600"/>
              </a:spcAft>
            </a:pPr>
            <a:r>
              <a:rPr lang="fi-FI" sz="1400" dirty="0"/>
              <a:t>Enemmän on kyse </a:t>
            </a:r>
            <a:r>
              <a:rPr lang="fi-FI" sz="1400" dirty="0" err="1"/>
              <a:t>mindsetista</a:t>
            </a:r>
            <a:r>
              <a:rPr lang="fi-FI" sz="1400" dirty="0"/>
              <a:t>, että otanko minä nyt omistajuuden tästä asiasta, välitänkö tästä asiasta ja haluanko juuri tätä asiaa viedä intohimoisesti eteenpäin?        </a:t>
            </a:r>
          </a:p>
          <a:p>
            <a:pPr>
              <a:spcAft>
                <a:spcPts val="600"/>
              </a:spcAft>
            </a:pPr>
            <a:r>
              <a:rPr lang="fi-FI" sz="1400" b="1" dirty="0">
                <a:solidFill>
                  <a:schemeClr val="accent1"/>
                </a:solidFill>
              </a:rPr>
              <a:t>Sari Nevanlinna</a:t>
            </a:r>
            <a:br>
              <a:rPr lang="fi-FI" sz="1400" b="1" dirty="0">
                <a:solidFill>
                  <a:schemeClr val="accent1"/>
                </a:solidFill>
              </a:rPr>
            </a:br>
            <a:r>
              <a:rPr lang="fi-FI" sz="1400" dirty="0">
                <a:solidFill>
                  <a:schemeClr val="accent1"/>
                </a:solidFill>
              </a:rPr>
              <a:t>Vuoden nuori johtaja 2019</a:t>
            </a:r>
          </a:p>
        </p:txBody>
      </p:sp>
      <p:sp>
        <p:nvSpPr>
          <p:cNvPr id="15" name="Rectangle 14">
            <a:extLst>
              <a:ext uri="{FF2B5EF4-FFF2-40B4-BE49-F238E27FC236}">
                <a16:creationId xmlns:a16="http://schemas.microsoft.com/office/drawing/2014/main" id="{C88DE9B9-9B20-5F82-D8DC-236DDA9457D9}"/>
              </a:ext>
            </a:extLst>
          </p:cNvPr>
          <p:cNvSpPr/>
          <p:nvPr/>
        </p:nvSpPr>
        <p:spPr>
          <a:xfrm>
            <a:off x="9257345" y="1882800"/>
            <a:ext cx="2824927" cy="3783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fi-FI" sz="1600" b="1" dirty="0">
                <a:solidFill>
                  <a:schemeClr val="accent1"/>
                </a:solidFill>
              </a:rPr>
              <a:t>Kuva johtajuudesta</a:t>
            </a:r>
          </a:p>
          <a:p>
            <a:pPr>
              <a:spcAft>
                <a:spcPts val="600"/>
              </a:spcAft>
            </a:pPr>
            <a:r>
              <a:rPr lang="fi-FI" sz="1600" dirty="0">
                <a:solidFill>
                  <a:schemeClr val="bg1"/>
                </a:solidFill>
              </a:rPr>
              <a:t>Miltä johtajuus meidän työyhteisössämme näyttää? </a:t>
            </a:r>
          </a:p>
          <a:p>
            <a:pPr>
              <a:spcAft>
                <a:spcPts val="600"/>
              </a:spcAft>
            </a:pPr>
            <a:r>
              <a:rPr lang="fi-FI" sz="1600" dirty="0">
                <a:solidFill>
                  <a:schemeClr val="bg1"/>
                </a:solidFill>
              </a:rPr>
              <a:t>Millaisia erilaisia polkuja oma organisaatiomme mahdollistaa johtajaksi tulemiseen? </a:t>
            </a:r>
          </a:p>
          <a:p>
            <a:pPr fontAlgn="base">
              <a:spcAft>
                <a:spcPts val="600"/>
              </a:spcAft>
            </a:pPr>
            <a:endParaRPr lang="fi-FI" sz="1600" dirty="0">
              <a:solidFill>
                <a:schemeClr val="bg1"/>
              </a:solidFill>
            </a:endParaRPr>
          </a:p>
          <a:p>
            <a:pPr fontAlgn="base">
              <a:spcAft>
                <a:spcPts val="600"/>
              </a:spcAft>
            </a:pPr>
            <a:r>
              <a:rPr lang="fi-FI" sz="1600" b="1" dirty="0">
                <a:solidFill>
                  <a:schemeClr val="accent1"/>
                </a:solidFill>
              </a:rPr>
              <a:t>Johtajuuden arvostus</a:t>
            </a:r>
          </a:p>
          <a:p>
            <a:pPr fontAlgn="base">
              <a:spcAft>
                <a:spcPts val="600"/>
              </a:spcAft>
            </a:pPr>
            <a:r>
              <a:rPr lang="fi-FI" sz="1600" dirty="0">
                <a:solidFill>
                  <a:schemeClr val="bg1"/>
                </a:solidFill>
              </a:rPr>
              <a:t>Millaista johtajuutta meillä arvostetaan?</a:t>
            </a:r>
          </a:p>
          <a:p>
            <a:pPr fontAlgn="base">
              <a:spcAft>
                <a:spcPts val="600"/>
              </a:spcAft>
            </a:pPr>
            <a:r>
              <a:rPr lang="fi-FI" sz="1600" dirty="0">
                <a:solidFill>
                  <a:schemeClr val="bg1"/>
                </a:solidFill>
              </a:rPr>
              <a:t>Millaista johtajuuskieltä meillä käytetään; puhummeko esimerkiksi liiketoiminnoista ja tukitoiminnoista vielä erillään?​</a:t>
            </a:r>
          </a:p>
          <a:p>
            <a:pPr fontAlgn="base">
              <a:spcAft>
                <a:spcPts val="600"/>
              </a:spcAft>
            </a:pPr>
            <a:endParaRPr lang="fi-FI" sz="1300" dirty="0">
              <a:solidFill>
                <a:schemeClr val="bg1"/>
              </a:solidFill>
            </a:endParaRPr>
          </a:p>
        </p:txBody>
      </p:sp>
      <p:sp>
        <p:nvSpPr>
          <p:cNvPr id="18" name="TextBox 17">
            <a:extLst>
              <a:ext uri="{FF2B5EF4-FFF2-40B4-BE49-F238E27FC236}">
                <a16:creationId xmlns:a16="http://schemas.microsoft.com/office/drawing/2014/main" id="{F5858FAA-52C9-41F1-029F-CF386267E500}"/>
              </a:ext>
            </a:extLst>
          </p:cNvPr>
          <p:cNvSpPr txBox="1"/>
          <p:nvPr/>
        </p:nvSpPr>
        <p:spPr>
          <a:xfrm>
            <a:off x="10618075" y="4455669"/>
            <a:ext cx="1487347" cy="3077766"/>
          </a:xfrm>
          <a:prstGeom prst="rect">
            <a:avLst/>
          </a:prstGeom>
          <a:noFill/>
        </p:spPr>
        <p:txBody>
          <a:bodyPr wrap="square" lIns="0" tIns="0" rIns="0" bIns="0" anchor="b">
            <a:spAutoFit/>
          </a:bodyPr>
          <a:lstStyle/>
          <a:p>
            <a:pPr algn="r"/>
            <a:r>
              <a:rPr lang="fi-FI" sz="20000" b="1">
                <a:solidFill>
                  <a:schemeClr val="accent3">
                    <a:alpha val="20000"/>
                  </a:schemeClr>
                </a:solidFill>
                <a:latin typeface="Arial Black" panose="020B0604020202020204" pitchFamily="34" charset="0"/>
                <a:cs typeface="Arial Black" panose="020B0604020202020204" pitchFamily="34" charset="0"/>
              </a:rPr>
              <a:t>2</a:t>
            </a:r>
          </a:p>
        </p:txBody>
      </p:sp>
      <p:graphicFrame>
        <p:nvGraphicFramePr>
          <p:cNvPr id="19" name="Table 19">
            <a:extLst>
              <a:ext uri="{FF2B5EF4-FFF2-40B4-BE49-F238E27FC236}">
                <a16:creationId xmlns:a16="http://schemas.microsoft.com/office/drawing/2014/main" id="{EA19729C-E397-94D7-5FBF-FE345BFD02CF}"/>
              </a:ext>
            </a:extLst>
          </p:cNvPr>
          <p:cNvGraphicFramePr>
            <a:graphicFrameLocks noGrp="1"/>
          </p:cNvGraphicFramePr>
          <p:nvPr/>
        </p:nvGraphicFramePr>
        <p:xfrm>
          <a:off x="0" y="0"/>
          <a:ext cx="12192000" cy="216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38160932"/>
                    </a:ext>
                  </a:extLst>
                </a:gridCol>
                <a:gridCol w="1524000">
                  <a:extLst>
                    <a:ext uri="{9D8B030D-6E8A-4147-A177-3AD203B41FA5}">
                      <a16:colId xmlns:a16="http://schemas.microsoft.com/office/drawing/2014/main" val="1808258657"/>
                    </a:ext>
                  </a:extLst>
                </a:gridCol>
                <a:gridCol w="1524000">
                  <a:extLst>
                    <a:ext uri="{9D8B030D-6E8A-4147-A177-3AD203B41FA5}">
                      <a16:colId xmlns:a16="http://schemas.microsoft.com/office/drawing/2014/main" val="1456551670"/>
                    </a:ext>
                  </a:extLst>
                </a:gridCol>
                <a:gridCol w="1524000">
                  <a:extLst>
                    <a:ext uri="{9D8B030D-6E8A-4147-A177-3AD203B41FA5}">
                      <a16:colId xmlns:a16="http://schemas.microsoft.com/office/drawing/2014/main" val="2682384875"/>
                    </a:ext>
                  </a:extLst>
                </a:gridCol>
                <a:gridCol w="1524000">
                  <a:extLst>
                    <a:ext uri="{9D8B030D-6E8A-4147-A177-3AD203B41FA5}">
                      <a16:colId xmlns:a16="http://schemas.microsoft.com/office/drawing/2014/main" val="2298703833"/>
                    </a:ext>
                  </a:extLst>
                </a:gridCol>
                <a:gridCol w="1524000">
                  <a:extLst>
                    <a:ext uri="{9D8B030D-6E8A-4147-A177-3AD203B41FA5}">
                      <a16:colId xmlns:a16="http://schemas.microsoft.com/office/drawing/2014/main" val="2700950159"/>
                    </a:ext>
                  </a:extLst>
                </a:gridCol>
                <a:gridCol w="1524000">
                  <a:extLst>
                    <a:ext uri="{9D8B030D-6E8A-4147-A177-3AD203B41FA5}">
                      <a16:colId xmlns:a16="http://schemas.microsoft.com/office/drawing/2014/main" val="2252819247"/>
                    </a:ext>
                  </a:extLst>
                </a:gridCol>
                <a:gridCol w="1524000">
                  <a:extLst>
                    <a:ext uri="{9D8B030D-6E8A-4147-A177-3AD203B41FA5}">
                      <a16:colId xmlns:a16="http://schemas.microsoft.com/office/drawing/2014/main" val="2867077216"/>
                    </a:ext>
                  </a:extLst>
                </a:gridCol>
              </a:tblGrid>
              <a:tr h="216000">
                <a:tc>
                  <a:txBody>
                    <a:bodyPr/>
                    <a:lstStyle/>
                    <a:p>
                      <a:pPr algn="ctr"/>
                      <a:r>
                        <a:rPr lang="fi-FI" sz="800" b="0"/>
                        <a:t>Tulevaisuus</a:t>
                      </a:r>
                    </a:p>
                  </a:txBody>
                  <a:tcPr marL="0" marR="0" marT="0" marB="0"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Johtajuuskäsitys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i-FI" sz="800" b="0"/>
                        <a:t>Inhimillisyys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Motivaatio</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Itsereflektio</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Yhteisöohjautuvuus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Jatkuva oppiminen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Kriittinen ajattelu</a:t>
                      </a:r>
                    </a:p>
                  </a:txBody>
                  <a:tcPr marL="0" marR="0" marT="0" marB="0"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733019035"/>
                  </a:ext>
                </a:extLst>
              </a:tr>
            </a:tbl>
          </a:graphicData>
        </a:graphic>
      </p:graphicFrame>
      <p:sp>
        <p:nvSpPr>
          <p:cNvPr id="20" name="Footer Placeholder 19">
            <a:extLst>
              <a:ext uri="{FF2B5EF4-FFF2-40B4-BE49-F238E27FC236}">
                <a16:creationId xmlns:a16="http://schemas.microsoft.com/office/drawing/2014/main" id="{A18015DC-94D1-D631-ADAD-4E353920EC39}"/>
              </a:ext>
            </a:extLst>
          </p:cNvPr>
          <p:cNvSpPr>
            <a:spLocks noGrp="1"/>
          </p:cNvSpPr>
          <p:nvPr>
            <p:ph type="ftr" sz="quarter" idx="3"/>
          </p:nvPr>
        </p:nvSpPr>
        <p:spPr/>
        <p:txBody>
          <a:bodyPr/>
          <a:lstStyle/>
          <a:p>
            <a:r>
              <a:rPr lang="fi-FI"/>
              <a:t>Huomisen johtajuus | Starttipaketti 2023</a:t>
            </a:r>
          </a:p>
        </p:txBody>
      </p:sp>
      <p:sp>
        <p:nvSpPr>
          <p:cNvPr id="21" name="Slide Number Placeholder 20">
            <a:extLst>
              <a:ext uri="{FF2B5EF4-FFF2-40B4-BE49-F238E27FC236}">
                <a16:creationId xmlns:a16="http://schemas.microsoft.com/office/drawing/2014/main" id="{AE1D46B0-C879-4DB5-D93B-8151E94F3FB2}"/>
              </a:ext>
            </a:extLst>
          </p:cNvPr>
          <p:cNvSpPr>
            <a:spLocks noGrp="1"/>
          </p:cNvSpPr>
          <p:nvPr>
            <p:ph type="sldNum" sz="quarter" idx="4"/>
          </p:nvPr>
        </p:nvSpPr>
        <p:spPr/>
        <p:txBody>
          <a:bodyPr/>
          <a:lstStyle/>
          <a:p>
            <a:fld id="{1EA1DD0D-7089-48C5-B116-A19F892CF1D9}" type="slidenum">
              <a:rPr lang="fi-FI" smtClean="0"/>
              <a:pPr/>
              <a:t>6</a:t>
            </a:fld>
            <a:endParaRPr lang="fi-FI"/>
          </a:p>
        </p:txBody>
      </p:sp>
    </p:spTree>
    <p:extLst>
      <p:ext uri="{BB962C8B-B14F-4D97-AF65-F5344CB8AC3E}">
        <p14:creationId xmlns:p14="http://schemas.microsoft.com/office/powerpoint/2010/main" val="730257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ADDEB3-A032-2236-6D08-1D8CFAAFC8C0}"/>
              </a:ext>
            </a:extLst>
          </p:cNvPr>
          <p:cNvSpPr>
            <a:spLocks noGrp="1"/>
          </p:cNvSpPr>
          <p:nvPr>
            <p:ph type="ctrTitle"/>
          </p:nvPr>
        </p:nvSpPr>
        <p:spPr/>
        <p:txBody>
          <a:bodyPr/>
          <a:lstStyle/>
          <a:p>
            <a:pPr>
              <a:spcBef>
                <a:spcPts val="0"/>
              </a:spcBef>
            </a:pPr>
            <a:r>
              <a:rPr lang="en-FI" sz="1200" dirty="0">
                <a:solidFill>
                  <a:schemeClr val="accent1"/>
                </a:solidFill>
              </a:rPr>
              <a:t>TEESI 3 </a:t>
            </a:r>
            <a:br>
              <a:rPr lang="en-FI" sz="2800" dirty="0">
                <a:solidFill>
                  <a:schemeClr val="accent1"/>
                </a:solidFill>
              </a:rPr>
            </a:br>
            <a:r>
              <a:rPr lang="fi-FI" dirty="0">
                <a:latin typeface="Arial" panose="020B0604020202020204" pitchFamily="34" charset="0"/>
                <a:cs typeface="Arial" panose="020B0604020202020204" pitchFamily="34" charset="0"/>
              </a:rPr>
              <a:t>Tulevaisuuden työelämä on ihmisen kokoista, myös johtajalle</a:t>
            </a:r>
          </a:p>
        </p:txBody>
      </p:sp>
      <p:sp>
        <p:nvSpPr>
          <p:cNvPr id="5" name="Subtitle 4">
            <a:extLst>
              <a:ext uri="{FF2B5EF4-FFF2-40B4-BE49-F238E27FC236}">
                <a16:creationId xmlns:a16="http://schemas.microsoft.com/office/drawing/2014/main" id="{D9A6CBB8-5896-0DA2-0368-CB67A19CE93A}"/>
              </a:ext>
            </a:extLst>
          </p:cNvPr>
          <p:cNvSpPr>
            <a:spLocks noGrp="1"/>
          </p:cNvSpPr>
          <p:nvPr>
            <p:ph type="subTitle" idx="1"/>
          </p:nvPr>
        </p:nvSpPr>
        <p:spPr>
          <a:xfrm>
            <a:off x="768001" y="1947602"/>
            <a:ext cx="4761431" cy="3897117"/>
          </a:xfrm>
        </p:spPr>
        <p:txBody>
          <a:bodyPr vert="horz" lIns="91440" tIns="45720" rIns="91440" bIns="45720" rtlCol="0" anchor="t">
            <a:noAutofit/>
          </a:bodyPr>
          <a:lstStyle/>
          <a:p>
            <a:pPr>
              <a:spcAft>
                <a:spcPts val="800"/>
              </a:spcAft>
            </a:pPr>
            <a:r>
              <a:rPr lang="fi-FI" sz="1600" dirty="0"/>
              <a:t>Tulevaisuuden työelämä rakentuu ensisijaisesti ihmisen ympärille. Työn tekeminen nähdään edelleen merkittävänä hyvinvoinnin ja merkityksellisyyden lähteenä, mutta samaan aikaan työn kuormittavuudesta ja jaksamisesta puhutaan paljon. </a:t>
            </a:r>
          </a:p>
          <a:p>
            <a:pPr>
              <a:spcAft>
                <a:spcPts val="800"/>
              </a:spcAft>
            </a:pPr>
            <a:r>
              <a:rPr lang="fi-FI" sz="1600" dirty="0"/>
              <a:t>Monella tapaa määrittelemme uudelleen sitä, mitä työn tekeminen tulevaisuudessa on, missä ja miten työtä tehdään. Joudumme etsimään myös uudenlaisia ratkaisuja työn muuttuessa nopeasti. Jatkuva muutos kuormittaa ja siksi muutoksen sietokyvyn vahvistaminen on yksi tärkeimpiä huomisen johtajuuden tehtäviä. </a:t>
            </a:r>
            <a:endParaRPr lang="fi-FI" sz="1600" dirty="0">
              <a:cs typeface="Arial"/>
            </a:endParaRPr>
          </a:p>
          <a:p>
            <a:pPr>
              <a:spcAft>
                <a:spcPts val="800"/>
              </a:spcAft>
            </a:pPr>
            <a:r>
              <a:rPr lang="fi-FI" sz="1600" dirty="0"/>
              <a:t>Jaksaminen ja itsestä huolehtiminen koskettaa myös johtajia itseään. Johtaminen vaatii kykyä pysähtyä arjessa ja taitoa reflektoida oman ja tiimin tekemistä myös inhimillisen johtajuuden näkökulmasta. </a:t>
            </a:r>
            <a:endParaRPr lang="fi-FI" sz="1600" dirty="0">
              <a:cs typeface="Arial"/>
            </a:endParaRPr>
          </a:p>
        </p:txBody>
      </p:sp>
      <p:sp>
        <p:nvSpPr>
          <p:cNvPr id="6" name="Subtitle 9">
            <a:extLst>
              <a:ext uri="{FF2B5EF4-FFF2-40B4-BE49-F238E27FC236}">
                <a16:creationId xmlns:a16="http://schemas.microsoft.com/office/drawing/2014/main" id="{AF609568-DFDB-0C0C-6D19-82802313420A}"/>
              </a:ext>
            </a:extLst>
          </p:cNvPr>
          <p:cNvSpPr txBox="1">
            <a:spLocks/>
          </p:cNvSpPr>
          <p:nvPr/>
        </p:nvSpPr>
        <p:spPr>
          <a:xfrm>
            <a:off x="6214892" y="1731601"/>
            <a:ext cx="2604697" cy="3897117"/>
          </a:xfrm>
          <a:prstGeom prst="rect">
            <a:avLst/>
          </a:prstGeom>
        </p:spPr>
        <p:txBody>
          <a:bodyPr vert="horz" lIns="91440" tIns="45720" rIns="91440" bIns="45720" rtlCol="0" anchor="t">
            <a:noAutofit/>
          </a:bodyPr>
          <a:lstStyle>
            <a:lvl1pPr marL="0" indent="0" algn="l" defTabSz="1219170" rtl="0" eaLnBrk="1" latinLnBrk="0" hangingPunct="1">
              <a:spcBef>
                <a:spcPts val="0"/>
              </a:spcBef>
              <a:buClr>
                <a:schemeClr val="accent1"/>
              </a:buClr>
              <a:buFont typeface="Arial" panose="020B0604020202020204" pitchFamily="34" charset="0"/>
              <a:buNone/>
              <a:defRPr sz="2000" kern="1200">
                <a:solidFill>
                  <a:schemeClr val="tx1"/>
                </a:solidFill>
                <a:latin typeface="+mn-lt"/>
                <a:ea typeface="+mn-ea"/>
                <a:cs typeface="+mn-cs"/>
              </a:defRPr>
            </a:lvl1pPr>
            <a:lvl2pPr marL="609585"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2pPr>
            <a:lvl3pPr marL="1219170"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3pPr>
            <a:lvl4pPr marL="1828754"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4pPr>
            <a:lvl5pPr marL="2438339"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spcAft>
                <a:spcPts val="600"/>
              </a:spcAft>
            </a:pPr>
            <a:r>
              <a:rPr lang="fi-FI" sz="1200" dirty="0"/>
              <a:t>Puhun sen puolesta, että ei kaikkea tarvitse sietää, eli kyllä johtajankin pitää viihtyä työssään. Totta kai pitää olla tavoitettavissa mutta pitää olla myös rajat työn tekemiselle, ehkä sitä omaa napaa sen verran pitää olla. Pitää vetää rajat sille mitä yksi ihminen pystyy ja ehtii. </a:t>
            </a:r>
          </a:p>
          <a:p>
            <a:pPr>
              <a:spcAft>
                <a:spcPts val="600"/>
              </a:spcAft>
            </a:pPr>
            <a:r>
              <a:rPr lang="fi-FI" sz="1200" b="1" dirty="0">
                <a:solidFill>
                  <a:schemeClr val="accent1"/>
                </a:solidFill>
              </a:rPr>
              <a:t>Carita </a:t>
            </a:r>
            <a:r>
              <a:rPr lang="fi-FI" sz="1200" b="1" dirty="0" err="1">
                <a:solidFill>
                  <a:schemeClr val="accent1"/>
                </a:solidFill>
              </a:rPr>
              <a:t>Maisila</a:t>
            </a:r>
            <a:br>
              <a:rPr lang="fi-FI" sz="1200" dirty="0"/>
            </a:br>
            <a:r>
              <a:rPr lang="fi-FI" sz="1200" dirty="0">
                <a:solidFill>
                  <a:schemeClr val="accent1"/>
                </a:solidFill>
              </a:rPr>
              <a:t>Vuoden nuori johtaja 2020</a:t>
            </a:r>
          </a:p>
          <a:p>
            <a:pPr>
              <a:spcAft>
                <a:spcPts val="600"/>
              </a:spcAft>
            </a:pPr>
            <a:endParaRPr lang="fi-FI" sz="1200" dirty="0">
              <a:solidFill>
                <a:schemeClr val="accent1"/>
              </a:solidFill>
              <a:cs typeface="Arial"/>
            </a:endParaRPr>
          </a:p>
          <a:p>
            <a:pPr>
              <a:spcAft>
                <a:spcPts val="600"/>
              </a:spcAft>
            </a:pPr>
            <a:r>
              <a:rPr lang="fi-FI" sz="1200" b="0" i="0" u="none" strike="noStrike" dirty="0">
                <a:effectLst/>
              </a:rPr>
              <a:t>Olen itse aika paljon sellaista superjohtajuutta vastaan, että herätään aamuviideltä kuuntelemaan äänikirjaa juoksumatolle, puhutaan tästä kuuluisasta voittajan tunnista ja</a:t>
            </a:r>
            <a:r>
              <a:rPr lang="fi-FI" sz="1200" dirty="0"/>
              <a:t> </a:t>
            </a:r>
            <a:r>
              <a:rPr lang="fi-FI" sz="1200" b="0" i="0" u="none" strike="noStrike" dirty="0">
                <a:effectLst/>
              </a:rPr>
              <a:t>tehdään tosi pitkää päivää</a:t>
            </a:r>
            <a:r>
              <a:rPr lang="fi-FI" sz="1200" dirty="0"/>
              <a:t>.</a:t>
            </a:r>
          </a:p>
          <a:p>
            <a:pPr>
              <a:spcAft>
                <a:spcPts val="600"/>
              </a:spcAft>
            </a:pPr>
            <a:r>
              <a:rPr lang="fi-FI" sz="1200" b="1" dirty="0">
                <a:solidFill>
                  <a:schemeClr val="accent1"/>
                </a:solidFill>
              </a:rPr>
              <a:t>Juho Jokiniitty</a:t>
            </a:r>
            <a:br>
              <a:rPr lang="fi-FI" sz="1200" dirty="0">
                <a:solidFill>
                  <a:schemeClr val="accent1"/>
                </a:solidFill>
              </a:rPr>
            </a:br>
            <a:r>
              <a:rPr lang="fi-FI" sz="1200" dirty="0">
                <a:solidFill>
                  <a:schemeClr val="accent1"/>
                </a:solidFill>
              </a:rPr>
              <a:t>Vuoden nuori johtaja -finalisti 2022</a:t>
            </a:r>
          </a:p>
        </p:txBody>
      </p:sp>
      <p:sp>
        <p:nvSpPr>
          <p:cNvPr id="7" name="TextBox 6">
            <a:extLst>
              <a:ext uri="{FF2B5EF4-FFF2-40B4-BE49-F238E27FC236}">
                <a16:creationId xmlns:a16="http://schemas.microsoft.com/office/drawing/2014/main" id="{7C34FA98-BC92-0B48-9B65-08EFF46CD4B4}"/>
              </a:ext>
            </a:extLst>
          </p:cNvPr>
          <p:cNvSpPr txBox="1"/>
          <p:nvPr/>
        </p:nvSpPr>
        <p:spPr>
          <a:xfrm>
            <a:off x="10618075" y="4455669"/>
            <a:ext cx="1487347" cy="3077766"/>
          </a:xfrm>
          <a:prstGeom prst="rect">
            <a:avLst/>
          </a:prstGeom>
          <a:noFill/>
        </p:spPr>
        <p:txBody>
          <a:bodyPr wrap="square" lIns="0" tIns="0" rIns="0" bIns="0" anchor="b">
            <a:spAutoFit/>
          </a:bodyPr>
          <a:lstStyle/>
          <a:p>
            <a:pPr algn="r"/>
            <a:r>
              <a:rPr lang="fi-FI" sz="20000" b="1">
                <a:solidFill>
                  <a:schemeClr val="accent3">
                    <a:alpha val="20000"/>
                  </a:schemeClr>
                </a:solidFill>
                <a:latin typeface="Arial Black" panose="020B0604020202020204" pitchFamily="34" charset="0"/>
                <a:cs typeface="Arial Black" panose="020B0604020202020204" pitchFamily="34" charset="0"/>
              </a:rPr>
              <a:t>3</a:t>
            </a:r>
          </a:p>
        </p:txBody>
      </p:sp>
      <p:graphicFrame>
        <p:nvGraphicFramePr>
          <p:cNvPr id="8" name="Table 19">
            <a:extLst>
              <a:ext uri="{FF2B5EF4-FFF2-40B4-BE49-F238E27FC236}">
                <a16:creationId xmlns:a16="http://schemas.microsoft.com/office/drawing/2014/main" id="{FF13FBE6-575F-68F0-C935-E9C1BAFE64E1}"/>
              </a:ext>
            </a:extLst>
          </p:cNvPr>
          <p:cNvGraphicFramePr>
            <a:graphicFrameLocks noGrp="1"/>
          </p:cNvGraphicFramePr>
          <p:nvPr/>
        </p:nvGraphicFramePr>
        <p:xfrm>
          <a:off x="0" y="0"/>
          <a:ext cx="12192000" cy="216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38160932"/>
                    </a:ext>
                  </a:extLst>
                </a:gridCol>
                <a:gridCol w="1524000">
                  <a:extLst>
                    <a:ext uri="{9D8B030D-6E8A-4147-A177-3AD203B41FA5}">
                      <a16:colId xmlns:a16="http://schemas.microsoft.com/office/drawing/2014/main" val="1808258657"/>
                    </a:ext>
                  </a:extLst>
                </a:gridCol>
                <a:gridCol w="1524000">
                  <a:extLst>
                    <a:ext uri="{9D8B030D-6E8A-4147-A177-3AD203B41FA5}">
                      <a16:colId xmlns:a16="http://schemas.microsoft.com/office/drawing/2014/main" val="1456551670"/>
                    </a:ext>
                  </a:extLst>
                </a:gridCol>
                <a:gridCol w="1524000">
                  <a:extLst>
                    <a:ext uri="{9D8B030D-6E8A-4147-A177-3AD203B41FA5}">
                      <a16:colId xmlns:a16="http://schemas.microsoft.com/office/drawing/2014/main" val="2682384875"/>
                    </a:ext>
                  </a:extLst>
                </a:gridCol>
                <a:gridCol w="1524000">
                  <a:extLst>
                    <a:ext uri="{9D8B030D-6E8A-4147-A177-3AD203B41FA5}">
                      <a16:colId xmlns:a16="http://schemas.microsoft.com/office/drawing/2014/main" val="2298703833"/>
                    </a:ext>
                  </a:extLst>
                </a:gridCol>
                <a:gridCol w="1524000">
                  <a:extLst>
                    <a:ext uri="{9D8B030D-6E8A-4147-A177-3AD203B41FA5}">
                      <a16:colId xmlns:a16="http://schemas.microsoft.com/office/drawing/2014/main" val="2700950159"/>
                    </a:ext>
                  </a:extLst>
                </a:gridCol>
                <a:gridCol w="1524000">
                  <a:extLst>
                    <a:ext uri="{9D8B030D-6E8A-4147-A177-3AD203B41FA5}">
                      <a16:colId xmlns:a16="http://schemas.microsoft.com/office/drawing/2014/main" val="2252819247"/>
                    </a:ext>
                  </a:extLst>
                </a:gridCol>
                <a:gridCol w="1524000">
                  <a:extLst>
                    <a:ext uri="{9D8B030D-6E8A-4147-A177-3AD203B41FA5}">
                      <a16:colId xmlns:a16="http://schemas.microsoft.com/office/drawing/2014/main" val="2867077216"/>
                    </a:ext>
                  </a:extLst>
                </a:gridCol>
              </a:tblGrid>
              <a:tr h="216000">
                <a:tc>
                  <a:txBody>
                    <a:bodyPr/>
                    <a:lstStyle/>
                    <a:p>
                      <a:pPr algn="ctr"/>
                      <a:r>
                        <a:rPr lang="fi-FI" sz="800" b="0"/>
                        <a:t>Tulevaisuus</a:t>
                      </a:r>
                    </a:p>
                  </a:txBody>
                  <a:tcPr marL="0" marR="0" marT="0" marB="0"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Johtajuuskäsitys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Inhimillisyys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i-FI" sz="800" b="0"/>
                        <a:t>Motivaatio</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Itsereflektio</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Yhteisöohjautuvuus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Jatkuva oppiminen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Kriittinen ajattelu</a:t>
                      </a:r>
                    </a:p>
                  </a:txBody>
                  <a:tcPr marL="0" marR="0" marT="0" marB="0"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733019035"/>
                  </a:ext>
                </a:extLst>
              </a:tr>
            </a:tbl>
          </a:graphicData>
        </a:graphic>
      </p:graphicFrame>
      <p:sp>
        <p:nvSpPr>
          <p:cNvPr id="9" name="Rectangle 8">
            <a:extLst>
              <a:ext uri="{FF2B5EF4-FFF2-40B4-BE49-F238E27FC236}">
                <a16:creationId xmlns:a16="http://schemas.microsoft.com/office/drawing/2014/main" id="{C8309656-3E44-593D-B041-647BC962B79E}"/>
              </a:ext>
            </a:extLst>
          </p:cNvPr>
          <p:cNvSpPr/>
          <p:nvPr/>
        </p:nvSpPr>
        <p:spPr>
          <a:xfrm>
            <a:off x="9257345" y="1882800"/>
            <a:ext cx="2824927" cy="3783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spcAft>
                <a:spcPts val="600"/>
              </a:spcAft>
            </a:pPr>
            <a:r>
              <a:rPr lang="fi-FI" sz="1600" b="1" dirty="0">
                <a:solidFill>
                  <a:schemeClr val="accent1"/>
                </a:solidFill>
              </a:rPr>
              <a:t>Oma jaksaminen</a:t>
            </a:r>
          </a:p>
          <a:p>
            <a:pPr>
              <a:spcAft>
                <a:spcPts val="600"/>
              </a:spcAft>
            </a:pPr>
            <a:r>
              <a:rPr lang="fi-FI" sz="1600" dirty="0">
                <a:solidFill>
                  <a:schemeClr val="bg1"/>
                </a:solidFill>
              </a:rPr>
              <a:t>Olenko muistanut pysähtyä ja huolehtia myös omasta jaksamisestani? </a:t>
            </a:r>
            <a:endParaRPr lang="fi-FI" sz="1600" dirty="0">
              <a:solidFill>
                <a:schemeClr val="bg1"/>
              </a:solidFill>
              <a:cs typeface="Arial"/>
            </a:endParaRPr>
          </a:p>
          <a:p>
            <a:pPr>
              <a:spcAft>
                <a:spcPts val="600"/>
              </a:spcAft>
            </a:pPr>
            <a:endParaRPr lang="fi-FI" sz="1600" dirty="0">
              <a:solidFill>
                <a:schemeClr val="bg1"/>
              </a:solidFill>
            </a:endParaRPr>
          </a:p>
          <a:p>
            <a:pPr>
              <a:spcAft>
                <a:spcPts val="600"/>
              </a:spcAft>
            </a:pPr>
            <a:r>
              <a:rPr lang="fi-FI" sz="1600" b="1" dirty="0" err="1">
                <a:solidFill>
                  <a:schemeClr val="accent1"/>
                </a:solidFill>
              </a:rPr>
              <a:t>Resilienssi</a:t>
            </a:r>
            <a:endParaRPr lang="fi-FI" sz="1600" b="1" dirty="0">
              <a:solidFill>
                <a:schemeClr val="accent1"/>
              </a:solidFill>
            </a:endParaRPr>
          </a:p>
          <a:p>
            <a:pPr>
              <a:spcAft>
                <a:spcPts val="600"/>
              </a:spcAft>
            </a:pPr>
            <a:r>
              <a:rPr lang="fi-FI" sz="1600" dirty="0">
                <a:solidFill>
                  <a:schemeClr val="bg1"/>
                </a:solidFill>
              </a:rPr>
              <a:t>Miten voimme tukea jaksamista jatkuvassa muutoksessa?</a:t>
            </a:r>
            <a:endParaRPr lang="fi-FI" sz="1600" dirty="0">
              <a:solidFill>
                <a:schemeClr val="bg1"/>
              </a:solidFill>
              <a:cs typeface="Arial"/>
            </a:endParaRPr>
          </a:p>
          <a:p>
            <a:pPr>
              <a:spcAft>
                <a:spcPts val="600"/>
              </a:spcAft>
            </a:pPr>
            <a:r>
              <a:rPr lang="fi-FI" sz="1600" dirty="0">
                <a:solidFill>
                  <a:schemeClr val="bg1"/>
                </a:solidFill>
              </a:rPr>
              <a:t>Miten voimme yhdessä vahvistaa muutoksensietokykyämme?</a:t>
            </a:r>
            <a:endParaRPr lang="fi-FI" sz="1600" dirty="0">
              <a:solidFill>
                <a:schemeClr val="bg1"/>
              </a:solidFill>
              <a:cs typeface="Arial"/>
            </a:endParaRPr>
          </a:p>
          <a:p>
            <a:pPr>
              <a:spcAft>
                <a:spcPts val="600"/>
              </a:spcAft>
            </a:pPr>
            <a:endParaRPr lang="fi-FI" sz="1600" dirty="0">
              <a:solidFill>
                <a:schemeClr val="bg1"/>
              </a:solidFill>
            </a:endParaRPr>
          </a:p>
          <a:p>
            <a:pPr fontAlgn="base">
              <a:spcAft>
                <a:spcPts val="600"/>
              </a:spcAft>
            </a:pPr>
            <a:endParaRPr lang="fi-FI" sz="1300" dirty="0">
              <a:solidFill>
                <a:schemeClr val="bg1"/>
              </a:solidFill>
            </a:endParaRPr>
          </a:p>
        </p:txBody>
      </p:sp>
      <p:sp>
        <p:nvSpPr>
          <p:cNvPr id="10" name="Footer Placeholder 9">
            <a:extLst>
              <a:ext uri="{FF2B5EF4-FFF2-40B4-BE49-F238E27FC236}">
                <a16:creationId xmlns:a16="http://schemas.microsoft.com/office/drawing/2014/main" id="{FC67397E-659A-E8C0-012D-0B006B69443C}"/>
              </a:ext>
            </a:extLst>
          </p:cNvPr>
          <p:cNvSpPr>
            <a:spLocks noGrp="1"/>
          </p:cNvSpPr>
          <p:nvPr>
            <p:ph type="ftr" sz="quarter" idx="3"/>
          </p:nvPr>
        </p:nvSpPr>
        <p:spPr/>
        <p:txBody>
          <a:bodyPr/>
          <a:lstStyle/>
          <a:p>
            <a:r>
              <a:rPr lang="fi-FI"/>
              <a:t>Huomisen johtajuus | Starttipaketti 2023</a:t>
            </a:r>
          </a:p>
        </p:txBody>
      </p:sp>
      <p:sp>
        <p:nvSpPr>
          <p:cNvPr id="11" name="Slide Number Placeholder 10">
            <a:extLst>
              <a:ext uri="{FF2B5EF4-FFF2-40B4-BE49-F238E27FC236}">
                <a16:creationId xmlns:a16="http://schemas.microsoft.com/office/drawing/2014/main" id="{A0A1C95C-D88F-205A-7A57-F4FE8B245576}"/>
              </a:ext>
            </a:extLst>
          </p:cNvPr>
          <p:cNvSpPr>
            <a:spLocks noGrp="1"/>
          </p:cNvSpPr>
          <p:nvPr>
            <p:ph type="sldNum" sz="quarter" idx="4"/>
          </p:nvPr>
        </p:nvSpPr>
        <p:spPr/>
        <p:txBody>
          <a:bodyPr/>
          <a:lstStyle/>
          <a:p>
            <a:fld id="{1EA1DD0D-7089-48C5-B116-A19F892CF1D9}" type="slidenum">
              <a:rPr lang="fi-FI" smtClean="0"/>
              <a:pPr/>
              <a:t>7</a:t>
            </a:fld>
            <a:endParaRPr lang="fi-FI"/>
          </a:p>
        </p:txBody>
      </p:sp>
    </p:spTree>
    <p:extLst>
      <p:ext uri="{BB962C8B-B14F-4D97-AF65-F5344CB8AC3E}">
        <p14:creationId xmlns:p14="http://schemas.microsoft.com/office/powerpoint/2010/main" val="308266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ADDEB3-A032-2236-6D08-1D8CFAAFC8C0}"/>
              </a:ext>
            </a:extLst>
          </p:cNvPr>
          <p:cNvSpPr>
            <a:spLocks noGrp="1"/>
          </p:cNvSpPr>
          <p:nvPr>
            <p:ph type="ctrTitle"/>
          </p:nvPr>
        </p:nvSpPr>
        <p:spPr/>
        <p:txBody>
          <a:bodyPr/>
          <a:lstStyle/>
          <a:p>
            <a:r>
              <a:rPr lang="en-FI" sz="1200" dirty="0">
                <a:solidFill>
                  <a:schemeClr val="accent1"/>
                </a:solidFill>
              </a:rPr>
              <a:t>TEESI 4</a:t>
            </a:r>
            <a:br>
              <a:rPr lang="en-FI" sz="2800" dirty="0">
                <a:solidFill>
                  <a:schemeClr val="accent1"/>
                </a:solidFill>
              </a:rPr>
            </a:br>
            <a:r>
              <a:rPr lang="fi-FI" dirty="0">
                <a:latin typeface="Arial" panose="020B0604020202020204" pitchFamily="34" charset="0"/>
                <a:cs typeface="Arial" panose="020B0604020202020204" pitchFamily="34" charset="0"/>
              </a:rPr>
              <a:t>Johtajuusmotivaation ajurina parempi työelämä</a:t>
            </a:r>
          </a:p>
        </p:txBody>
      </p:sp>
      <p:sp>
        <p:nvSpPr>
          <p:cNvPr id="5" name="Subtitle 4">
            <a:extLst>
              <a:ext uri="{FF2B5EF4-FFF2-40B4-BE49-F238E27FC236}">
                <a16:creationId xmlns:a16="http://schemas.microsoft.com/office/drawing/2014/main" id="{D9A6CBB8-5896-0DA2-0368-CB67A19CE93A}"/>
              </a:ext>
            </a:extLst>
          </p:cNvPr>
          <p:cNvSpPr>
            <a:spLocks noGrp="1"/>
          </p:cNvSpPr>
          <p:nvPr>
            <p:ph type="subTitle" idx="1"/>
          </p:nvPr>
        </p:nvSpPr>
        <p:spPr/>
        <p:txBody>
          <a:bodyPr vert="horz" lIns="91440" tIns="45720" rIns="91440" bIns="45720" rtlCol="0" anchor="t">
            <a:noAutofit/>
          </a:bodyPr>
          <a:lstStyle/>
          <a:p>
            <a:pPr>
              <a:spcAft>
                <a:spcPts val="800"/>
              </a:spcAft>
            </a:pPr>
            <a:r>
              <a:rPr lang="fi-FI" sz="1400" dirty="0"/>
              <a:t>Huomisen johtajuudessa motivoi eniten mahdollisuus luoda parempaa tulevaisuutta ja positiivista työelämää, ylipäätään mahdollisuus olla luomassa parempaa työelämää kaikille. 72 % nuorista kokee myös yhteiskunnan epäkohtiin puuttumisen merkittäväksi motivaatiotekijäksi johtavaan rooliin hakeutumiselle.  </a:t>
            </a:r>
          </a:p>
          <a:p>
            <a:pPr>
              <a:spcAft>
                <a:spcPts val="800"/>
              </a:spcAft>
            </a:pPr>
            <a:r>
              <a:rPr lang="fi-FI" sz="1400" dirty="0">
                <a:effectLst/>
              </a:rPr>
              <a:t>Samaan aikaan</a:t>
            </a:r>
            <a:r>
              <a:rPr lang="fi-FI" sz="1400" dirty="0"/>
              <a:t> J</a:t>
            </a:r>
            <a:r>
              <a:rPr lang="fi-FI" sz="1400" dirty="0">
                <a:effectLst/>
              </a:rPr>
              <a:t>ohtajuusbarometriin vastanneista yli </a:t>
            </a:r>
            <a:br>
              <a:rPr lang="fi-FI" sz="1400" dirty="0">
                <a:effectLst/>
              </a:rPr>
            </a:br>
            <a:r>
              <a:rPr lang="fi-FI" sz="1400" dirty="0">
                <a:effectLst/>
              </a:rPr>
              <a:t>40 % arvioi, </a:t>
            </a:r>
            <a:r>
              <a:rPr lang="fi-FI" sz="1400" dirty="0"/>
              <a:t>että tä</a:t>
            </a:r>
            <a:r>
              <a:rPr lang="fi-FI" sz="1400" dirty="0">
                <a:effectLst/>
              </a:rPr>
              <a:t>mä</a:t>
            </a:r>
            <a:r>
              <a:rPr lang="fi-FI" sz="1400" dirty="0"/>
              <a:t>nhetkisessä työ</a:t>
            </a:r>
            <a:r>
              <a:rPr lang="fi-FI" sz="1400" dirty="0">
                <a:effectLst/>
              </a:rPr>
              <a:t>ssään organisaatio ei ole hyvin johdettu ja melkein neljäsosa kokee kuormitusta huonon johtajuuden vuoksi</a:t>
            </a:r>
            <a:r>
              <a:rPr lang="fi-FI" sz="1400" dirty="0"/>
              <a:t>.</a:t>
            </a:r>
            <a:r>
              <a:rPr lang="fi-FI" sz="1400" dirty="0">
                <a:effectLst/>
              </a:rPr>
              <a:t> </a:t>
            </a:r>
          </a:p>
          <a:p>
            <a:pPr>
              <a:spcAft>
                <a:spcPts val="800"/>
              </a:spcAft>
            </a:pPr>
            <a:r>
              <a:rPr lang="fi-FI" sz="1400" dirty="0"/>
              <a:t>Johtajuuden </a:t>
            </a:r>
            <a:r>
              <a:rPr lang="fi-FI" sz="1400" dirty="0">
                <a:effectLst/>
              </a:rPr>
              <a:t>motivaatio kaipaakin monilta osin kirkastamista. Organisaatioissa pitäisi avoimemmin keskustella siitä, miksi esihenkilörooliin hakeudutaan ja toisaalta, millaiset motivaatiotekijät tukevat johtajana kehittymistä.</a:t>
            </a:r>
            <a:r>
              <a:rPr lang="fi-FI" sz="1400" dirty="0"/>
              <a:t> Johtajuus on jatkuva oppimatka, jossa ei koskaan tule valmiiksi. Riittää, että on aito halu kehittyä ja kehittää myös omia johtajuustaitojaan.</a:t>
            </a:r>
            <a:endParaRPr lang="fi-FI" sz="1400" dirty="0">
              <a:effectLst/>
            </a:endParaRPr>
          </a:p>
          <a:p>
            <a:pPr>
              <a:spcAft>
                <a:spcPts val="800"/>
              </a:spcAft>
            </a:pPr>
            <a:endParaRPr lang="fi-FI" sz="1000" dirty="0"/>
          </a:p>
          <a:p>
            <a:pPr>
              <a:spcAft>
                <a:spcPts val="800"/>
              </a:spcAft>
            </a:pPr>
            <a:r>
              <a:rPr lang="fi-FI" sz="1000" dirty="0"/>
              <a:t>Nuoret ja johtajuus-tutkimus 2022, Johtajuusbarometri 2022</a:t>
            </a:r>
            <a:endParaRPr lang="fi-FI" sz="1000" dirty="0">
              <a:effectLst/>
              <a:cs typeface="Arial"/>
            </a:endParaRPr>
          </a:p>
          <a:p>
            <a:endParaRPr lang="fi-FI" sz="1400" dirty="0">
              <a:latin typeface="ArialMT"/>
            </a:endParaRPr>
          </a:p>
        </p:txBody>
      </p:sp>
      <p:sp>
        <p:nvSpPr>
          <p:cNvPr id="6" name="Subtitle 9">
            <a:extLst>
              <a:ext uri="{FF2B5EF4-FFF2-40B4-BE49-F238E27FC236}">
                <a16:creationId xmlns:a16="http://schemas.microsoft.com/office/drawing/2014/main" id="{AF609568-DFDB-0C0C-6D19-82802313420A}"/>
              </a:ext>
            </a:extLst>
          </p:cNvPr>
          <p:cNvSpPr txBox="1">
            <a:spLocks/>
          </p:cNvSpPr>
          <p:nvPr/>
        </p:nvSpPr>
        <p:spPr>
          <a:xfrm>
            <a:off x="6264001" y="1882800"/>
            <a:ext cx="2408052" cy="3367626"/>
          </a:xfrm>
          <a:prstGeom prst="rect">
            <a:avLst/>
          </a:prstGeom>
        </p:spPr>
        <p:txBody>
          <a:bodyPr vert="horz" lIns="91440" tIns="45720" rIns="91440" bIns="45720" rtlCol="0" anchor="t">
            <a:noAutofit/>
          </a:bodyPr>
          <a:lstStyle>
            <a:lvl1pPr marL="0" indent="0" algn="l" defTabSz="1219170" rtl="0" eaLnBrk="1" latinLnBrk="0" hangingPunct="1">
              <a:spcBef>
                <a:spcPts val="0"/>
              </a:spcBef>
              <a:buClr>
                <a:schemeClr val="accent1"/>
              </a:buClr>
              <a:buFont typeface="Arial" panose="020B0604020202020204" pitchFamily="34" charset="0"/>
              <a:buNone/>
              <a:defRPr sz="2000" kern="1200">
                <a:solidFill>
                  <a:schemeClr val="tx1"/>
                </a:solidFill>
                <a:latin typeface="+mn-lt"/>
                <a:ea typeface="+mn-ea"/>
                <a:cs typeface="+mn-cs"/>
              </a:defRPr>
            </a:lvl1pPr>
            <a:lvl2pPr marL="609585"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2pPr>
            <a:lvl3pPr marL="1219170"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3pPr>
            <a:lvl4pPr marL="1828754"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4pPr>
            <a:lvl5pPr marL="2438339"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spcAft>
                <a:spcPts val="600"/>
              </a:spcAft>
            </a:pPr>
            <a:r>
              <a:rPr lang="fi-FI" sz="1600" dirty="0"/>
              <a:t>En usko, että kukaan ihminen yrityksessä saa hirveitä </a:t>
            </a:r>
            <a:r>
              <a:rPr lang="fi-FI" sz="1600" dirty="0" err="1"/>
              <a:t>kicksejä</a:t>
            </a:r>
            <a:r>
              <a:rPr lang="fi-FI" sz="1600" dirty="0"/>
              <a:t> tietyn EBITA % tavoittelusta. </a:t>
            </a:r>
          </a:p>
          <a:p>
            <a:pPr>
              <a:spcAft>
                <a:spcPts val="600"/>
              </a:spcAft>
            </a:pPr>
            <a:r>
              <a:rPr lang="fi-FI" sz="1600" b="1" dirty="0">
                <a:solidFill>
                  <a:schemeClr val="accent1"/>
                </a:solidFill>
              </a:rPr>
              <a:t>Sari Nevanlinna</a:t>
            </a:r>
            <a:br>
              <a:rPr lang="fi-FI" sz="1600" dirty="0"/>
            </a:br>
            <a:r>
              <a:rPr lang="fi-FI" sz="1600" dirty="0">
                <a:solidFill>
                  <a:schemeClr val="accent1"/>
                </a:solidFill>
              </a:rPr>
              <a:t>Vuoden nuori johtaja 2019</a:t>
            </a:r>
          </a:p>
          <a:p>
            <a:pPr>
              <a:spcAft>
                <a:spcPts val="600"/>
              </a:spcAft>
            </a:pPr>
            <a:endParaRPr lang="fi-FI" sz="1600" dirty="0">
              <a:solidFill>
                <a:schemeClr val="accent1"/>
              </a:solidFill>
              <a:cs typeface="Arial"/>
            </a:endParaRPr>
          </a:p>
          <a:p>
            <a:pPr>
              <a:spcAft>
                <a:spcPts val="600"/>
              </a:spcAft>
            </a:pPr>
            <a:r>
              <a:rPr lang="fi-FI" sz="1600" dirty="0"/>
              <a:t>Aitoa inhimillisyyttä ja että näet sen ihmisen ja haluat sille ihmiselle hyvää. Se on sitä ihmisen kohtaamista. </a:t>
            </a:r>
          </a:p>
          <a:p>
            <a:pPr>
              <a:spcAft>
                <a:spcPts val="600"/>
              </a:spcAft>
            </a:pPr>
            <a:r>
              <a:rPr lang="fi-FI" sz="1600" b="1" dirty="0">
                <a:solidFill>
                  <a:schemeClr val="accent1"/>
                </a:solidFill>
              </a:rPr>
              <a:t>Riina Hyöky</a:t>
            </a:r>
            <a:br>
              <a:rPr lang="fi-FI" sz="1600" dirty="0"/>
            </a:br>
            <a:r>
              <a:rPr lang="fi-FI" sz="1600" dirty="0">
                <a:solidFill>
                  <a:schemeClr val="accent1"/>
                </a:solidFill>
              </a:rPr>
              <a:t>Vuoden nuori johtaja 2022</a:t>
            </a:r>
            <a:endParaRPr lang="fi-FI" sz="1600" dirty="0">
              <a:solidFill>
                <a:schemeClr val="accent1"/>
              </a:solidFill>
              <a:cs typeface="Arial"/>
            </a:endParaRPr>
          </a:p>
          <a:p>
            <a:pPr>
              <a:spcAft>
                <a:spcPts val="600"/>
              </a:spcAft>
            </a:pPr>
            <a:endParaRPr lang="fi-FI" sz="1100" dirty="0">
              <a:solidFill>
                <a:schemeClr val="accent1"/>
              </a:solidFill>
              <a:cs typeface="Arial"/>
            </a:endParaRPr>
          </a:p>
        </p:txBody>
      </p:sp>
      <p:sp>
        <p:nvSpPr>
          <p:cNvPr id="3" name="TextBox 2">
            <a:extLst>
              <a:ext uri="{FF2B5EF4-FFF2-40B4-BE49-F238E27FC236}">
                <a16:creationId xmlns:a16="http://schemas.microsoft.com/office/drawing/2014/main" id="{F5E4B5E3-3DBA-9BEF-E7A1-4F55A062F7FA}"/>
              </a:ext>
            </a:extLst>
          </p:cNvPr>
          <p:cNvSpPr txBox="1"/>
          <p:nvPr/>
        </p:nvSpPr>
        <p:spPr>
          <a:xfrm>
            <a:off x="10618075" y="4455669"/>
            <a:ext cx="1487347" cy="3077766"/>
          </a:xfrm>
          <a:prstGeom prst="rect">
            <a:avLst/>
          </a:prstGeom>
          <a:noFill/>
        </p:spPr>
        <p:txBody>
          <a:bodyPr wrap="square" lIns="0" tIns="0" rIns="0" bIns="0" anchor="b">
            <a:spAutoFit/>
          </a:bodyPr>
          <a:lstStyle/>
          <a:p>
            <a:pPr algn="r"/>
            <a:r>
              <a:rPr lang="fi-FI" sz="20000" b="1">
                <a:solidFill>
                  <a:schemeClr val="accent3">
                    <a:alpha val="20000"/>
                  </a:schemeClr>
                </a:solidFill>
                <a:latin typeface="Arial Black" panose="020B0604020202020204" pitchFamily="34" charset="0"/>
                <a:cs typeface="Arial Black" panose="020B0604020202020204" pitchFamily="34" charset="0"/>
              </a:rPr>
              <a:t>4</a:t>
            </a:r>
          </a:p>
        </p:txBody>
      </p:sp>
      <p:graphicFrame>
        <p:nvGraphicFramePr>
          <p:cNvPr id="7" name="Table 19">
            <a:extLst>
              <a:ext uri="{FF2B5EF4-FFF2-40B4-BE49-F238E27FC236}">
                <a16:creationId xmlns:a16="http://schemas.microsoft.com/office/drawing/2014/main" id="{15DA7512-05A7-604A-38EE-6C6F255F0A8A}"/>
              </a:ext>
            </a:extLst>
          </p:cNvPr>
          <p:cNvGraphicFramePr>
            <a:graphicFrameLocks noGrp="1"/>
          </p:cNvGraphicFramePr>
          <p:nvPr/>
        </p:nvGraphicFramePr>
        <p:xfrm>
          <a:off x="0" y="0"/>
          <a:ext cx="12192000" cy="216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38160932"/>
                    </a:ext>
                  </a:extLst>
                </a:gridCol>
                <a:gridCol w="1524000">
                  <a:extLst>
                    <a:ext uri="{9D8B030D-6E8A-4147-A177-3AD203B41FA5}">
                      <a16:colId xmlns:a16="http://schemas.microsoft.com/office/drawing/2014/main" val="1808258657"/>
                    </a:ext>
                  </a:extLst>
                </a:gridCol>
                <a:gridCol w="1524000">
                  <a:extLst>
                    <a:ext uri="{9D8B030D-6E8A-4147-A177-3AD203B41FA5}">
                      <a16:colId xmlns:a16="http://schemas.microsoft.com/office/drawing/2014/main" val="1456551670"/>
                    </a:ext>
                  </a:extLst>
                </a:gridCol>
                <a:gridCol w="1524000">
                  <a:extLst>
                    <a:ext uri="{9D8B030D-6E8A-4147-A177-3AD203B41FA5}">
                      <a16:colId xmlns:a16="http://schemas.microsoft.com/office/drawing/2014/main" val="2682384875"/>
                    </a:ext>
                  </a:extLst>
                </a:gridCol>
                <a:gridCol w="1524000">
                  <a:extLst>
                    <a:ext uri="{9D8B030D-6E8A-4147-A177-3AD203B41FA5}">
                      <a16:colId xmlns:a16="http://schemas.microsoft.com/office/drawing/2014/main" val="2298703833"/>
                    </a:ext>
                  </a:extLst>
                </a:gridCol>
                <a:gridCol w="1524000">
                  <a:extLst>
                    <a:ext uri="{9D8B030D-6E8A-4147-A177-3AD203B41FA5}">
                      <a16:colId xmlns:a16="http://schemas.microsoft.com/office/drawing/2014/main" val="2700950159"/>
                    </a:ext>
                  </a:extLst>
                </a:gridCol>
                <a:gridCol w="1524000">
                  <a:extLst>
                    <a:ext uri="{9D8B030D-6E8A-4147-A177-3AD203B41FA5}">
                      <a16:colId xmlns:a16="http://schemas.microsoft.com/office/drawing/2014/main" val="2252819247"/>
                    </a:ext>
                  </a:extLst>
                </a:gridCol>
                <a:gridCol w="1524000">
                  <a:extLst>
                    <a:ext uri="{9D8B030D-6E8A-4147-A177-3AD203B41FA5}">
                      <a16:colId xmlns:a16="http://schemas.microsoft.com/office/drawing/2014/main" val="2867077216"/>
                    </a:ext>
                  </a:extLst>
                </a:gridCol>
              </a:tblGrid>
              <a:tr h="216000">
                <a:tc>
                  <a:txBody>
                    <a:bodyPr/>
                    <a:lstStyle/>
                    <a:p>
                      <a:pPr algn="ctr"/>
                      <a:r>
                        <a:rPr lang="fi-FI" sz="800" b="0"/>
                        <a:t>Tulevaisuus</a:t>
                      </a:r>
                    </a:p>
                  </a:txBody>
                  <a:tcPr marL="0" marR="0" marT="0" marB="0"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Johtajuuskäsitys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Inhimillisyys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Motivaatio</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i-FI" sz="800" b="0"/>
                        <a:t>Itsereflektio</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Yhteisöohjautuvuus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Jatkuva oppiminen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Kriittinen ajattelu</a:t>
                      </a:r>
                    </a:p>
                  </a:txBody>
                  <a:tcPr marL="0" marR="0" marT="0" marB="0"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733019035"/>
                  </a:ext>
                </a:extLst>
              </a:tr>
            </a:tbl>
          </a:graphicData>
        </a:graphic>
      </p:graphicFrame>
      <p:sp>
        <p:nvSpPr>
          <p:cNvPr id="8" name="Rectangle 7">
            <a:extLst>
              <a:ext uri="{FF2B5EF4-FFF2-40B4-BE49-F238E27FC236}">
                <a16:creationId xmlns:a16="http://schemas.microsoft.com/office/drawing/2014/main" id="{F41256FF-1009-B5BD-37DD-BD5E998CA4D1}"/>
              </a:ext>
            </a:extLst>
          </p:cNvPr>
          <p:cNvSpPr/>
          <p:nvPr/>
        </p:nvSpPr>
        <p:spPr>
          <a:xfrm>
            <a:off x="9257345" y="1882800"/>
            <a:ext cx="2824927" cy="3783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spcAft>
                <a:spcPts val="600"/>
              </a:spcAft>
            </a:pPr>
            <a:r>
              <a:rPr lang="fi-FI" sz="2400" b="1" dirty="0">
                <a:solidFill>
                  <a:schemeClr val="accent1"/>
                </a:solidFill>
              </a:rPr>
              <a:t>Motivaatio</a:t>
            </a:r>
          </a:p>
          <a:p>
            <a:pPr>
              <a:spcAft>
                <a:spcPts val="600"/>
              </a:spcAft>
            </a:pPr>
            <a:r>
              <a:rPr lang="fi-FI" sz="1600" dirty="0">
                <a:solidFill>
                  <a:schemeClr val="bg1"/>
                </a:solidFill>
              </a:rPr>
              <a:t>Millaisia asioita tavoittelemme, mikä meitä motivoi tulevaisuudessa?</a:t>
            </a:r>
            <a:endParaRPr lang="fi-FI" sz="1600" dirty="0">
              <a:solidFill>
                <a:schemeClr val="bg1"/>
              </a:solidFill>
              <a:cs typeface="Arial"/>
            </a:endParaRPr>
          </a:p>
          <a:p>
            <a:pPr>
              <a:spcAft>
                <a:spcPts val="600"/>
              </a:spcAft>
            </a:pPr>
            <a:r>
              <a:rPr lang="fi-FI" sz="1600" dirty="0">
                <a:solidFill>
                  <a:schemeClr val="bg1"/>
                </a:solidFill>
              </a:rPr>
              <a:t>Ovatko omat tavoitteemme linjassa organisaation arvojen kanssa?</a:t>
            </a:r>
            <a:endParaRPr lang="fi-FI" sz="1600" dirty="0">
              <a:solidFill>
                <a:schemeClr val="bg1"/>
              </a:solidFill>
              <a:cs typeface="Arial"/>
            </a:endParaRPr>
          </a:p>
          <a:p>
            <a:pPr>
              <a:spcAft>
                <a:spcPts val="600"/>
              </a:spcAft>
            </a:pPr>
            <a:endParaRPr lang="fi-FI" sz="1600" dirty="0">
              <a:solidFill>
                <a:schemeClr val="bg1"/>
              </a:solidFill>
            </a:endParaRPr>
          </a:p>
          <a:p>
            <a:pPr>
              <a:spcAft>
                <a:spcPts val="600"/>
              </a:spcAft>
            </a:pPr>
            <a:r>
              <a:rPr lang="fi-FI" sz="2400" b="1" dirty="0">
                <a:solidFill>
                  <a:schemeClr val="accent1"/>
                </a:solidFill>
              </a:rPr>
              <a:t>Uteliaisuus</a:t>
            </a:r>
            <a:endParaRPr lang="fi-FI" sz="2400" b="1" dirty="0">
              <a:solidFill>
                <a:schemeClr val="accent1"/>
              </a:solidFill>
              <a:cs typeface="Arial"/>
            </a:endParaRPr>
          </a:p>
          <a:p>
            <a:pPr>
              <a:spcAft>
                <a:spcPts val="600"/>
              </a:spcAft>
            </a:pPr>
            <a:r>
              <a:rPr lang="fi-FI" sz="1600" dirty="0">
                <a:solidFill>
                  <a:schemeClr val="bg1"/>
                </a:solidFill>
              </a:rPr>
              <a:t>Mikä on uteliaisuuden rooli työpaikallamme?</a:t>
            </a:r>
            <a:endParaRPr lang="fi-FI" sz="1600" dirty="0">
              <a:solidFill>
                <a:schemeClr val="bg1"/>
              </a:solidFill>
              <a:cs typeface="Arial"/>
            </a:endParaRPr>
          </a:p>
          <a:p>
            <a:pPr>
              <a:spcAft>
                <a:spcPts val="600"/>
              </a:spcAft>
            </a:pPr>
            <a:r>
              <a:rPr lang="fi-FI" sz="1600" dirty="0">
                <a:solidFill>
                  <a:schemeClr val="bg1"/>
                </a:solidFill>
              </a:rPr>
              <a:t>Mikä kaikki voisi olla mahdollista?</a:t>
            </a:r>
            <a:endParaRPr lang="fi-FI" sz="1600" dirty="0">
              <a:solidFill>
                <a:schemeClr val="bg1"/>
              </a:solidFill>
              <a:cs typeface="Arial"/>
            </a:endParaRPr>
          </a:p>
          <a:p>
            <a:pPr>
              <a:spcAft>
                <a:spcPts val="600"/>
              </a:spcAft>
            </a:pPr>
            <a:endParaRPr lang="fi-FI" sz="1600" dirty="0">
              <a:solidFill>
                <a:schemeClr val="bg1"/>
              </a:solidFill>
            </a:endParaRPr>
          </a:p>
          <a:p>
            <a:pPr>
              <a:spcAft>
                <a:spcPts val="600"/>
              </a:spcAft>
            </a:pPr>
            <a:endParaRPr lang="fi-FI" sz="1300" dirty="0">
              <a:solidFill>
                <a:schemeClr val="bg1"/>
              </a:solidFill>
            </a:endParaRPr>
          </a:p>
          <a:p>
            <a:pPr fontAlgn="base">
              <a:spcAft>
                <a:spcPts val="600"/>
              </a:spcAft>
            </a:pPr>
            <a:endParaRPr lang="fi-FI" sz="1300" dirty="0">
              <a:solidFill>
                <a:schemeClr val="bg1"/>
              </a:solidFill>
            </a:endParaRPr>
          </a:p>
        </p:txBody>
      </p:sp>
      <p:sp>
        <p:nvSpPr>
          <p:cNvPr id="9" name="Footer Placeholder 8">
            <a:extLst>
              <a:ext uri="{FF2B5EF4-FFF2-40B4-BE49-F238E27FC236}">
                <a16:creationId xmlns:a16="http://schemas.microsoft.com/office/drawing/2014/main" id="{498D6F8E-3F1C-4F7A-0B80-0583F431563B}"/>
              </a:ext>
            </a:extLst>
          </p:cNvPr>
          <p:cNvSpPr>
            <a:spLocks noGrp="1"/>
          </p:cNvSpPr>
          <p:nvPr>
            <p:ph type="ftr" sz="quarter" idx="3"/>
          </p:nvPr>
        </p:nvSpPr>
        <p:spPr/>
        <p:txBody>
          <a:bodyPr/>
          <a:lstStyle/>
          <a:p>
            <a:r>
              <a:rPr lang="fi-FI"/>
              <a:t>Huomisen johtajuus | Starttipaketti 2023</a:t>
            </a:r>
          </a:p>
        </p:txBody>
      </p:sp>
      <p:sp>
        <p:nvSpPr>
          <p:cNvPr id="10" name="Slide Number Placeholder 9">
            <a:extLst>
              <a:ext uri="{FF2B5EF4-FFF2-40B4-BE49-F238E27FC236}">
                <a16:creationId xmlns:a16="http://schemas.microsoft.com/office/drawing/2014/main" id="{7F93B485-2A71-00FB-404F-A9525FD1EB43}"/>
              </a:ext>
            </a:extLst>
          </p:cNvPr>
          <p:cNvSpPr>
            <a:spLocks noGrp="1"/>
          </p:cNvSpPr>
          <p:nvPr>
            <p:ph type="sldNum" sz="quarter" idx="4"/>
          </p:nvPr>
        </p:nvSpPr>
        <p:spPr/>
        <p:txBody>
          <a:bodyPr/>
          <a:lstStyle/>
          <a:p>
            <a:fld id="{1EA1DD0D-7089-48C5-B116-A19F892CF1D9}" type="slidenum">
              <a:rPr lang="fi-FI" smtClean="0"/>
              <a:pPr/>
              <a:t>8</a:t>
            </a:fld>
            <a:endParaRPr lang="fi-FI"/>
          </a:p>
        </p:txBody>
      </p:sp>
    </p:spTree>
    <p:extLst>
      <p:ext uri="{BB962C8B-B14F-4D97-AF65-F5344CB8AC3E}">
        <p14:creationId xmlns:p14="http://schemas.microsoft.com/office/powerpoint/2010/main" val="1101807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ADDEB3-A032-2236-6D08-1D8CFAAFC8C0}"/>
              </a:ext>
            </a:extLst>
          </p:cNvPr>
          <p:cNvSpPr>
            <a:spLocks noGrp="1"/>
          </p:cNvSpPr>
          <p:nvPr>
            <p:ph type="ctrTitle"/>
          </p:nvPr>
        </p:nvSpPr>
        <p:spPr/>
        <p:txBody>
          <a:bodyPr/>
          <a:lstStyle/>
          <a:p>
            <a:r>
              <a:rPr lang="en-FI" sz="1200" dirty="0">
                <a:solidFill>
                  <a:schemeClr val="accent1"/>
                </a:solidFill>
              </a:rPr>
              <a:t>TEESI 5</a:t>
            </a:r>
            <a:br>
              <a:rPr lang="en-FI" sz="2800" dirty="0">
                <a:solidFill>
                  <a:schemeClr val="accent1"/>
                </a:solidFill>
              </a:rPr>
            </a:br>
            <a:r>
              <a:rPr lang="fi-FI" dirty="0">
                <a:latin typeface="Arial" panose="020B0604020202020204" pitchFamily="34" charset="0"/>
                <a:cs typeface="Arial" panose="020B0604020202020204" pitchFamily="34" charset="0"/>
              </a:rPr>
              <a:t>Itsereflektio on johtajan tärkein työkalu</a:t>
            </a:r>
          </a:p>
        </p:txBody>
      </p:sp>
      <p:sp>
        <p:nvSpPr>
          <p:cNvPr id="5" name="Subtitle 4">
            <a:extLst>
              <a:ext uri="{FF2B5EF4-FFF2-40B4-BE49-F238E27FC236}">
                <a16:creationId xmlns:a16="http://schemas.microsoft.com/office/drawing/2014/main" id="{D9A6CBB8-5896-0DA2-0368-CB67A19CE93A}"/>
              </a:ext>
            </a:extLst>
          </p:cNvPr>
          <p:cNvSpPr>
            <a:spLocks noGrp="1"/>
          </p:cNvSpPr>
          <p:nvPr>
            <p:ph type="subTitle" idx="1"/>
          </p:nvPr>
        </p:nvSpPr>
        <p:spPr>
          <a:xfrm>
            <a:off x="768000" y="1882800"/>
            <a:ext cx="5123218" cy="4282504"/>
          </a:xfrm>
        </p:spPr>
        <p:txBody>
          <a:bodyPr vert="horz" lIns="91440" tIns="45720" rIns="91440" bIns="45720" rtlCol="0" anchor="t">
            <a:noAutofit/>
          </a:bodyPr>
          <a:lstStyle/>
          <a:p>
            <a:pPr>
              <a:spcAft>
                <a:spcPts val="1200"/>
              </a:spcAft>
            </a:pPr>
            <a:r>
              <a:rPr lang="fi-FI" sz="1400" dirty="0"/>
              <a:t>Johtajuus on jatkuvaa oppimista ja osin oman keskeneräisyyden sietämistä. Itsereflektio on yksi tärkeimmistä huomisen johtajan työkaluista. </a:t>
            </a:r>
          </a:p>
          <a:p>
            <a:pPr>
              <a:spcAft>
                <a:spcPts val="1200"/>
              </a:spcAft>
            </a:pPr>
            <a:r>
              <a:rPr lang="fi-FI" sz="1400" dirty="0"/>
              <a:t>Pysähtyminen säännöllisesti, ja omien onnistumisten ja opin paikkojen reflektointi lisää itsetuntemusta, auttaa kehittymään ja rakentamaan omille vahvuuksille. Itsereflektio ei ole pelkkää itsekritiikkiä, se on yhtä lailla myös onnistumisista oppimista.</a:t>
            </a:r>
            <a:endParaRPr lang="fi-FI" sz="1400" dirty="0">
              <a:cs typeface="Arial"/>
            </a:endParaRPr>
          </a:p>
          <a:p>
            <a:pPr>
              <a:spcAft>
                <a:spcPts val="1200"/>
              </a:spcAft>
            </a:pPr>
            <a:r>
              <a:rPr lang="fi-FI" sz="1400" dirty="0"/>
              <a:t>80 % Johtajuusbarometriin vastanneista pitää välttämättömyytenä sitä, että johtaja on valmis vastaanottamaan palautetta ja kehittymään sen pohjalta, ja että johtaja pystyy palautteen pohjalta reflektoimaan omaa toimintaansa.</a:t>
            </a:r>
            <a:endParaRPr lang="fi-FI" sz="1400" dirty="0">
              <a:cs typeface="Arial"/>
            </a:endParaRPr>
          </a:p>
          <a:p>
            <a:pPr>
              <a:spcAft>
                <a:spcPts val="1200"/>
              </a:spcAft>
            </a:pPr>
            <a:r>
              <a:rPr lang="fi-FI" sz="1400" dirty="0"/>
              <a:t>Työelämän palautekulttuurissa on vielä kehittämisen varaa. Yhteisöohjautuvissa organisaatioissa palautekulttuuri on yksi johtajuuden kulmakivistä, toiminnan ja sen kehittämisen tulee olla avointa ja läpinäkyvää kaikille sidosryhmille. </a:t>
            </a:r>
            <a:endParaRPr lang="fi-FI" sz="1400" dirty="0">
              <a:cs typeface="Arial"/>
            </a:endParaRPr>
          </a:p>
          <a:p>
            <a:pPr>
              <a:spcAft>
                <a:spcPts val="1200"/>
              </a:spcAft>
            </a:pPr>
            <a:endParaRPr lang="fi-FI" sz="1400" dirty="0">
              <a:effectLst/>
            </a:endParaRPr>
          </a:p>
          <a:p>
            <a:endParaRPr lang="en-GB" sz="1350" dirty="0"/>
          </a:p>
        </p:txBody>
      </p:sp>
      <p:sp>
        <p:nvSpPr>
          <p:cNvPr id="3" name="TextBox 2">
            <a:extLst>
              <a:ext uri="{FF2B5EF4-FFF2-40B4-BE49-F238E27FC236}">
                <a16:creationId xmlns:a16="http://schemas.microsoft.com/office/drawing/2014/main" id="{4FC09C8A-AA88-2ABA-EDDD-ACE8D6957B38}"/>
              </a:ext>
            </a:extLst>
          </p:cNvPr>
          <p:cNvSpPr txBox="1"/>
          <p:nvPr/>
        </p:nvSpPr>
        <p:spPr>
          <a:xfrm>
            <a:off x="10618075" y="4455669"/>
            <a:ext cx="1487347" cy="3077766"/>
          </a:xfrm>
          <a:prstGeom prst="rect">
            <a:avLst/>
          </a:prstGeom>
          <a:noFill/>
        </p:spPr>
        <p:txBody>
          <a:bodyPr wrap="square" lIns="0" tIns="0" rIns="0" bIns="0" anchor="b">
            <a:spAutoFit/>
          </a:bodyPr>
          <a:lstStyle/>
          <a:p>
            <a:pPr algn="r"/>
            <a:r>
              <a:rPr lang="fi-FI" sz="20000" b="1">
                <a:solidFill>
                  <a:schemeClr val="accent3">
                    <a:alpha val="20000"/>
                  </a:schemeClr>
                </a:solidFill>
                <a:latin typeface="Arial Black" panose="020B0604020202020204" pitchFamily="34" charset="0"/>
                <a:cs typeface="Arial Black" panose="020B0604020202020204" pitchFamily="34" charset="0"/>
              </a:rPr>
              <a:t>5</a:t>
            </a:r>
          </a:p>
        </p:txBody>
      </p:sp>
      <p:sp>
        <p:nvSpPr>
          <p:cNvPr id="7" name="Subtitle 9">
            <a:extLst>
              <a:ext uri="{FF2B5EF4-FFF2-40B4-BE49-F238E27FC236}">
                <a16:creationId xmlns:a16="http://schemas.microsoft.com/office/drawing/2014/main" id="{AA92178E-6FF4-C9FB-4458-F65820B6ED23}"/>
              </a:ext>
            </a:extLst>
          </p:cNvPr>
          <p:cNvSpPr txBox="1">
            <a:spLocks/>
          </p:cNvSpPr>
          <p:nvPr/>
        </p:nvSpPr>
        <p:spPr>
          <a:xfrm>
            <a:off x="6264000" y="1633540"/>
            <a:ext cx="2620563" cy="4282504"/>
          </a:xfrm>
          <a:prstGeom prst="rect">
            <a:avLst/>
          </a:prstGeom>
        </p:spPr>
        <p:txBody>
          <a:bodyPr vert="horz" lIns="91440" tIns="45720" rIns="91440" bIns="45720" rtlCol="0">
            <a:noAutofit/>
          </a:bodyPr>
          <a:lstStyle>
            <a:lvl1pPr marL="0" indent="0" algn="l" defTabSz="1219170" rtl="0" eaLnBrk="1" latinLnBrk="0" hangingPunct="1">
              <a:spcBef>
                <a:spcPts val="0"/>
              </a:spcBef>
              <a:buClr>
                <a:schemeClr val="accent1"/>
              </a:buClr>
              <a:buFont typeface="Arial" panose="020B0604020202020204" pitchFamily="34" charset="0"/>
              <a:buNone/>
              <a:defRPr sz="2000" kern="1200">
                <a:solidFill>
                  <a:schemeClr val="tx1"/>
                </a:solidFill>
                <a:latin typeface="+mn-lt"/>
                <a:ea typeface="+mn-ea"/>
                <a:cs typeface="+mn-cs"/>
              </a:defRPr>
            </a:lvl1pPr>
            <a:lvl2pPr marL="609585"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2pPr>
            <a:lvl3pPr marL="1219170"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3pPr>
            <a:lvl4pPr marL="1828754"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4pPr>
            <a:lvl5pPr marL="2438339"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spcAft>
                <a:spcPts val="600"/>
              </a:spcAft>
            </a:pPr>
            <a:r>
              <a:rPr lang="fi-FI" sz="1200" dirty="0"/>
              <a:t>Näen itsereflektion valtavan tärkeänä ja olen itse pitänyt tarpeellisena sitä, että siihen itsereflektioon kehittää itselleen sellaisia toimintatapoja tai työkaluja, jotta siitä tulee myös systemaattista ja eteenpäin vievää. </a:t>
            </a:r>
          </a:p>
          <a:p>
            <a:pPr>
              <a:spcAft>
                <a:spcPts val="600"/>
              </a:spcAft>
            </a:pPr>
            <a:r>
              <a:rPr lang="fi-FI" sz="1200" b="1" dirty="0">
                <a:solidFill>
                  <a:schemeClr val="accent1"/>
                </a:solidFill>
              </a:rPr>
              <a:t>Anu </a:t>
            </a:r>
            <a:r>
              <a:rPr lang="fi-FI" sz="1200" b="1" dirty="0" err="1">
                <a:solidFill>
                  <a:schemeClr val="accent1"/>
                </a:solidFill>
              </a:rPr>
              <a:t>Ubaud</a:t>
            </a:r>
            <a:br>
              <a:rPr lang="fi-FI" sz="1200" dirty="0">
                <a:solidFill>
                  <a:schemeClr val="accent1"/>
                </a:solidFill>
              </a:rPr>
            </a:br>
            <a:r>
              <a:rPr lang="fi-FI" sz="1200" dirty="0">
                <a:solidFill>
                  <a:schemeClr val="accent1"/>
                </a:solidFill>
              </a:rPr>
              <a:t>Vuoden nuori johtaja 2021</a:t>
            </a:r>
          </a:p>
          <a:p>
            <a:pPr>
              <a:spcAft>
                <a:spcPts val="600"/>
              </a:spcAft>
            </a:pPr>
            <a:endParaRPr lang="fi-FI" sz="1200" dirty="0"/>
          </a:p>
          <a:p>
            <a:pPr>
              <a:spcAft>
                <a:spcPts val="600"/>
              </a:spcAft>
            </a:pPr>
            <a:r>
              <a:rPr lang="fi-FI" sz="1200" dirty="0"/>
              <a:t>Johtoryhmässä kysyn usein, miten minun kannattaisi tässä tilanteessa toimia niin niihin tulee hyvin vastauksia. Mutta kun kysyn, miten ajattelet, että minun olisi pitänyt toimia, niin jälkikäteen on palautetta vaikeampi saada. </a:t>
            </a:r>
          </a:p>
          <a:p>
            <a:pPr>
              <a:spcAft>
                <a:spcPts val="600"/>
              </a:spcAft>
            </a:pPr>
            <a:r>
              <a:rPr lang="fi-FI" sz="1200" b="1" dirty="0">
                <a:solidFill>
                  <a:schemeClr val="accent1"/>
                </a:solidFill>
              </a:rPr>
              <a:t>Carita </a:t>
            </a:r>
            <a:r>
              <a:rPr lang="fi-FI" sz="1200" b="1" dirty="0" err="1">
                <a:solidFill>
                  <a:schemeClr val="accent1"/>
                </a:solidFill>
              </a:rPr>
              <a:t>Maisila</a:t>
            </a:r>
            <a:br>
              <a:rPr lang="fi-FI" sz="1200" dirty="0">
                <a:solidFill>
                  <a:schemeClr val="accent1"/>
                </a:solidFill>
              </a:rPr>
            </a:br>
            <a:r>
              <a:rPr lang="fi-FI" sz="1200" dirty="0">
                <a:solidFill>
                  <a:schemeClr val="accent1"/>
                </a:solidFill>
              </a:rPr>
              <a:t>Vuoden nuori johtaja 2020</a:t>
            </a:r>
          </a:p>
          <a:p>
            <a:pPr>
              <a:spcAft>
                <a:spcPts val="600"/>
              </a:spcAft>
            </a:pPr>
            <a:endParaRPr lang="fi-FI" sz="1100" dirty="0">
              <a:solidFill>
                <a:schemeClr val="accent1"/>
              </a:solidFill>
            </a:endParaRPr>
          </a:p>
          <a:p>
            <a:pPr>
              <a:spcAft>
                <a:spcPts val="600"/>
              </a:spcAft>
            </a:pPr>
            <a:endParaRPr lang="fi-FI" sz="1100" dirty="0">
              <a:solidFill>
                <a:schemeClr val="accent1"/>
              </a:solidFill>
            </a:endParaRPr>
          </a:p>
        </p:txBody>
      </p:sp>
      <p:graphicFrame>
        <p:nvGraphicFramePr>
          <p:cNvPr id="8" name="Table 19">
            <a:extLst>
              <a:ext uri="{FF2B5EF4-FFF2-40B4-BE49-F238E27FC236}">
                <a16:creationId xmlns:a16="http://schemas.microsoft.com/office/drawing/2014/main" id="{09D21D4B-AC0E-22F0-0873-F050AC8E633B}"/>
              </a:ext>
            </a:extLst>
          </p:cNvPr>
          <p:cNvGraphicFramePr>
            <a:graphicFrameLocks noGrp="1"/>
          </p:cNvGraphicFramePr>
          <p:nvPr/>
        </p:nvGraphicFramePr>
        <p:xfrm>
          <a:off x="0" y="0"/>
          <a:ext cx="12192000" cy="216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38160932"/>
                    </a:ext>
                  </a:extLst>
                </a:gridCol>
                <a:gridCol w="1524000">
                  <a:extLst>
                    <a:ext uri="{9D8B030D-6E8A-4147-A177-3AD203B41FA5}">
                      <a16:colId xmlns:a16="http://schemas.microsoft.com/office/drawing/2014/main" val="1808258657"/>
                    </a:ext>
                  </a:extLst>
                </a:gridCol>
                <a:gridCol w="1524000">
                  <a:extLst>
                    <a:ext uri="{9D8B030D-6E8A-4147-A177-3AD203B41FA5}">
                      <a16:colId xmlns:a16="http://schemas.microsoft.com/office/drawing/2014/main" val="1456551670"/>
                    </a:ext>
                  </a:extLst>
                </a:gridCol>
                <a:gridCol w="1524000">
                  <a:extLst>
                    <a:ext uri="{9D8B030D-6E8A-4147-A177-3AD203B41FA5}">
                      <a16:colId xmlns:a16="http://schemas.microsoft.com/office/drawing/2014/main" val="2682384875"/>
                    </a:ext>
                  </a:extLst>
                </a:gridCol>
                <a:gridCol w="1524000">
                  <a:extLst>
                    <a:ext uri="{9D8B030D-6E8A-4147-A177-3AD203B41FA5}">
                      <a16:colId xmlns:a16="http://schemas.microsoft.com/office/drawing/2014/main" val="2298703833"/>
                    </a:ext>
                  </a:extLst>
                </a:gridCol>
                <a:gridCol w="1524000">
                  <a:extLst>
                    <a:ext uri="{9D8B030D-6E8A-4147-A177-3AD203B41FA5}">
                      <a16:colId xmlns:a16="http://schemas.microsoft.com/office/drawing/2014/main" val="2700950159"/>
                    </a:ext>
                  </a:extLst>
                </a:gridCol>
                <a:gridCol w="1524000">
                  <a:extLst>
                    <a:ext uri="{9D8B030D-6E8A-4147-A177-3AD203B41FA5}">
                      <a16:colId xmlns:a16="http://schemas.microsoft.com/office/drawing/2014/main" val="2252819247"/>
                    </a:ext>
                  </a:extLst>
                </a:gridCol>
                <a:gridCol w="1524000">
                  <a:extLst>
                    <a:ext uri="{9D8B030D-6E8A-4147-A177-3AD203B41FA5}">
                      <a16:colId xmlns:a16="http://schemas.microsoft.com/office/drawing/2014/main" val="2867077216"/>
                    </a:ext>
                  </a:extLst>
                </a:gridCol>
              </a:tblGrid>
              <a:tr h="216000">
                <a:tc>
                  <a:txBody>
                    <a:bodyPr/>
                    <a:lstStyle/>
                    <a:p>
                      <a:pPr algn="ctr"/>
                      <a:r>
                        <a:rPr lang="fi-FI" sz="800" b="0"/>
                        <a:t>Tulevaisuus</a:t>
                      </a:r>
                    </a:p>
                  </a:txBody>
                  <a:tcPr marL="0" marR="0" marT="0" marB="0"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Johtajuuskäsitys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Inhimillisyys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Motivaatio</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Itsereflektio</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i-FI" sz="800" b="0"/>
                        <a:t>Yhteisöohjautuvuus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Jatkuva oppiminen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Kriittinen ajattelu</a:t>
                      </a:r>
                    </a:p>
                  </a:txBody>
                  <a:tcPr marL="0" marR="0" marT="0" marB="0"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733019035"/>
                  </a:ext>
                </a:extLst>
              </a:tr>
            </a:tbl>
          </a:graphicData>
        </a:graphic>
      </p:graphicFrame>
      <p:sp>
        <p:nvSpPr>
          <p:cNvPr id="9" name="Rectangle 8">
            <a:extLst>
              <a:ext uri="{FF2B5EF4-FFF2-40B4-BE49-F238E27FC236}">
                <a16:creationId xmlns:a16="http://schemas.microsoft.com/office/drawing/2014/main" id="{09CB1EE3-BD6E-19CC-226E-617D610B0645}"/>
              </a:ext>
            </a:extLst>
          </p:cNvPr>
          <p:cNvSpPr/>
          <p:nvPr/>
        </p:nvSpPr>
        <p:spPr>
          <a:xfrm>
            <a:off x="9257345" y="1882800"/>
            <a:ext cx="2824927" cy="3783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fi-FI" sz="2000" b="1" dirty="0">
                <a:solidFill>
                  <a:schemeClr val="accent1"/>
                </a:solidFill>
              </a:rPr>
              <a:t>Palautekulttuuri</a:t>
            </a:r>
          </a:p>
          <a:p>
            <a:pPr>
              <a:spcAft>
                <a:spcPts val="600"/>
              </a:spcAft>
            </a:pPr>
            <a:r>
              <a:rPr lang="fi-FI" sz="1400" dirty="0">
                <a:solidFill>
                  <a:schemeClr val="bg1"/>
                </a:solidFill>
              </a:rPr>
              <a:t>Millaisia rakenteita ja rutiineja </a:t>
            </a:r>
            <a:br>
              <a:rPr lang="fi-FI" sz="1400" dirty="0">
                <a:solidFill>
                  <a:schemeClr val="bg1"/>
                </a:solidFill>
              </a:rPr>
            </a:br>
            <a:r>
              <a:rPr lang="fi-FI" sz="1400" dirty="0">
                <a:solidFill>
                  <a:schemeClr val="bg1"/>
                </a:solidFill>
              </a:rPr>
              <a:t>voisimme tiimissä luoda palautekulttuurin tueksi? </a:t>
            </a:r>
          </a:p>
          <a:p>
            <a:pPr>
              <a:spcAft>
                <a:spcPts val="600"/>
              </a:spcAft>
            </a:pPr>
            <a:r>
              <a:rPr lang="fi-FI" sz="1400" dirty="0">
                <a:solidFill>
                  <a:schemeClr val="bg1"/>
                </a:solidFill>
              </a:rPr>
              <a:t>Miten usein pysähdymme arjessa? Milloin on oikea hetki ja paikka reflektoinnille joko itse tai tiimin kesken? </a:t>
            </a:r>
          </a:p>
          <a:p>
            <a:pPr>
              <a:spcAft>
                <a:spcPts val="600"/>
              </a:spcAft>
            </a:pPr>
            <a:r>
              <a:rPr lang="fi-FI" sz="1400" dirty="0">
                <a:solidFill>
                  <a:schemeClr val="bg1"/>
                </a:solidFill>
              </a:rPr>
              <a:t>Millainen palaute on rakentavaa ja vie eteenpäin?</a:t>
            </a:r>
          </a:p>
          <a:p>
            <a:pPr>
              <a:spcAft>
                <a:spcPts val="600"/>
              </a:spcAft>
            </a:pPr>
            <a:endParaRPr lang="fi-FI" sz="1400" dirty="0">
              <a:solidFill>
                <a:schemeClr val="bg1"/>
              </a:solidFill>
            </a:endParaRPr>
          </a:p>
          <a:p>
            <a:pPr>
              <a:spcAft>
                <a:spcPts val="600"/>
              </a:spcAft>
            </a:pPr>
            <a:r>
              <a:rPr lang="fi-FI" sz="2000" b="1" dirty="0">
                <a:solidFill>
                  <a:schemeClr val="accent1"/>
                </a:solidFill>
              </a:rPr>
              <a:t>Katse peiliin</a:t>
            </a:r>
            <a:endParaRPr lang="fi-FI" dirty="0">
              <a:solidFill>
                <a:schemeClr val="bg1"/>
              </a:solidFill>
            </a:endParaRPr>
          </a:p>
          <a:p>
            <a:pPr>
              <a:spcAft>
                <a:spcPts val="600"/>
              </a:spcAft>
            </a:pPr>
            <a:r>
              <a:rPr lang="fi-FI" sz="1400" dirty="0">
                <a:solidFill>
                  <a:schemeClr val="bg1"/>
                </a:solidFill>
              </a:rPr>
              <a:t>Mitkä ovat meidän tiimimme </a:t>
            </a:r>
            <a:br>
              <a:rPr lang="fi-FI" sz="1400" dirty="0">
                <a:solidFill>
                  <a:schemeClr val="bg1"/>
                </a:solidFill>
              </a:rPr>
            </a:br>
            <a:r>
              <a:rPr lang="fi-FI" sz="1400" dirty="0">
                <a:solidFill>
                  <a:schemeClr val="bg1"/>
                </a:solidFill>
              </a:rPr>
              <a:t>vahvuudet ja osaaminen?</a:t>
            </a:r>
          </a:p>
          <a:p>
            <a:pPr>
              <a:spcAft>
                <a:spcPts val="600"/>
              </a:spcAft>
            </a:pPr>
            <a:r>
              <a:rPr lang="fi-FI" sz="1400" dirty="0">
                <a:solidFill>
                  <a:schemeClr val="bg1"/>
                </a:solidFill>
              </a:rPr>
              <a:t>Missä asioissa meidän pitää </a:t>
            </a:r>
            <a:br>
              <a:rPr lang="fi-FI" sz="1400" dirty="0">
                <a:solidFill>
                  <a:schemeClr val="bg1"/>
                </a:solidFill>
              </a:rPr>
            </a:br>
            <a:r>
              <a:rPr lang="fi-FI" sz="1400" dirty="0">
                <a:solidFill>
                  <a:schemeClr val="bg1"/>
                </a:solidFill>
              </a:rPr>
              <a:t>vielä kehittyä?</a:t>
            </a:r>
          </a:p>
          <a:p>
            <a:pPr>
              <a:spcAft>
                <a:spcPts val="600"/>
              </a:spcAft>
            </a:pPr>
            <a:r>
              <a:rPr lang="fi-FI" sz="1400" dirty="0">
                <a:solidFill>
                  <a:schemeClr val="bg1"/>
                </a:solidFill>
              </a:rPr>
              <a:t>Miten varmistamme, että tiimillä on edellytykset onnistua?​</a:t>
            </a:r>
          </a:p>
          <a:p>
            <a:pPr>
              <a:spcAft>
                <a:spcPts val="600"/>
              </a:spcAft>
            </a:pPr>
            <a:r>
              <a:rPr lang="fi-FI" sz="1300" dirty="0">
                <a:solidFill>
                  <a:schemeClr val="bg1"/>
                </a:solidFill>
              </a:rPr>
              <a:t> </a:t>
            </a:r>
          </a:p>
          <a:p>
            <a:pPr>
              <a:spcAft>
                <a:spcPts val="600"/>
              </a:spcAft>
            </a:pPr>
            <a:endParaRPr lang="fi-FI" sz="1300" dirty="0">
              <a:solidFill>
                <a:schemeClr val="bg1"/>
              </a:solidFill>
            </a:endParaRPr>
          </a:p>
          <a:p>
            <a:pPr fontAlgn="base">
              <a:spcAft>
                <a:spcPts val="600"/>
              </a:spcAft>
            </a:pPr>
            <a:endParaRPr lang="fi-FI" sz="1300" dirty="0">
              <a:solidFill>
                <a:schemeClr val="bg1"/>
              </a:solidFill>
            </a:endParaRPr>
          </a:p>
        </p:txBody>
      </p:sp>
      <p:sp>
        <p:nvSpPr>
          <p:cNvPr id="10" name="Footer Placeholder 9">
            <a:extLst>
              <a:ext uri="{FF2B5EF4-FFF2-40B4-BE49-F238E27FC236}">
                <a16:creationId xmlns:a16="http://schemas.microsoft.com/office/drawing/2014/main" id="{B5DBA8EE-4684-B7B8-0A7F-4F4D3C9BEC8D}"/>
              </a:ext>
            </a:extLst>
          </p:cNvPr>
          <p:cNvSpPr>
            <a:spLocks noGrp="1"/>
          </p:cNvSpPr>
          <p:nvPr>
            <p:ph type="ftr" sz="quarter" idx="3"/>
          </p:nvPr>
        </p:nvSpPr>
        <p:spPr/>
        <p:txBody>
          <a:bodyPr/>
          <a:lstStyle/>
          <a:p>
            <a:r>
              <a:rPr lang="fi-FI"/>
              <a:t>Huomisen johtajuus | Starttipaketti 2023</a:t>
            </a:r>
          </a:p>
        </p:txBody>
      </p:sp>
      <p:sp>
        <p:nvSpPr>
          <p:cNvPr id="11" name="Slide Number Placeholder 10">
            <a:extLst>
              <a:ext uri="{FF2B5EF4-FFF2-40B4-BE49-F238E27FC236}">
                <a16:creationId xmlns:a16="http://schemas.microsoft.com/office/drawing/2014/main" id="{6FD99B39-7EDE-8A42-4E02-102A601AA092}"/>
              </a:ext>
            </a:extLst>
          </p:cNvPr>
          <p:cNvSpPr>
            <a:spLocks noGrp="1"/>
          </p:cNvSpPr>
          <p:nvPr>
            <p:ph type="sldNum" sz="quarter" idx="4"/>
          </p:nvPr>
        </p:nvSpPr>
        <p:spPr/>
        <p:txBody>
          <a:bodyPr/>
          <a:lstStyle/>
          <a:p>
            <a:fld id="{1EA1DD0D-7089-48C5-B116-A19F892CF1D9}" type="slidenum">
              <a:rPr lang="fi-FI" smtClean="0"/>
              <a:pPr/>
              <a:t>9</a:t>
            </a:fld>
            <a:endParaRPr lang="fi-FI"/>
          </a:p>
        </p:txBody>
      </p:sp>
    </p:spTree>
    <p:extLst>
      <p:ext uri="{BB962C8B-B14F-4D97-AF65-F5344CB8AC3E}">
        <p14:creationId xmlns:p14="http://schemas.microsoft.com/office/powerpoint/2010/main" val="1228577853"/>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8169</TotalTime>
  <Words>2468</Words>
  <Application>Microsoft Office PowerPoint</Application>
  <PresentationFormat>Laajakuva</PresentationFormat>
  <Paragraphs>299</Paragraphs>
  <Slides>15</Slides>
  <Notes>7</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15</vt:i4>
      </vt:variant>
    </vt:vector>
  </HeadingPairs>
  <TitlesOfParts>
    <vt:vector size="21" baseType="lpstr">
      <vt:lpstr>Arial</vt:lpstr>
      <vt:lpstr>Arial Black</vt:lpstr>
      <vt:lpstr>ArialMT</vt:lpstr>
      <vt:lpstr>Calibri</vt:lpstr>
      <vt:lpstr>Wingdings</vt:lpstr>
      <vt:lpstr>Office-teema</vt:lpstr>
      <vt:lpstr>Johtajuuden kehittyminen - oma pohdinta ja analyysi</vt:lpstr>
      <vt:lpstr>Valmistautuminen johtajuuden kehittymiseen</vt:lpstr>
      <vt:lpstr>Teesit huomisen johtajuuteen</vt:lpstr>
      <vt:lpstr>Teesit huomisen johtajuuteen</vt:lpstr>
      <vt:lpstr>TEESI 1 Johtajuus on jatkuvassa murroksessa</vt:lpstr>
      <vt:lpstr>TEESI 2 Kuva siitä, kuka voi olla johtaja, on muutoksessa</vt:lpstr>
      <vt:lpstr>TEESI 3  Tulevaisuuden työelämä on ihmisen kokoista, myös johtajalle</vt:lpstr>
      <vt:lpstr>TEESI 4 Johtajuusmotivaation ajurina parempi työelämä</vt:lpstr>
      <vt:lpstr>TEESI 5 Itsereflektio on johtajan tärkein työkalu</vt:lpstr>
      <vt:lpstr>TEESI 6  Johtajuus on jaettua, yhdessä ohjautumista</vt:lpstr>
      <vt:lpstr>TEESI 7  Johtajuus on jatkuvaa yhdessä oppimista</vt:lpstr>
      <vt:lpstr>TEESI 8 Kriittinen ajattelu vaatii tuekseen luottamusta</vt:lpstr>
      <vt:lpstr>Johtamisen motivaatiokartta</vt:lpstr>
      <vt:lpstr>Itsereflektio on johtajan tärkein työkalu</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TÄHÄN OTSIKKO ESIMERKKI ESIMERKKI</dc:title>
  <dc:creator>Jonna Himanen</dc:creator>
  <cp:lastModifiedBy>mia Ilkka</cp:lastModifiedBy>
  <cp:revision>9</cp:revision>
  <dcterms:created xsi:type="dcterms:W3CDTF">2023-11-24T13:46:43Z</dcterms:created>
  <dcterms:modified xsi:type="dcterms:W3CDTF">2024-08-14T07:35:51Z</dcterms:modified>
</cp:coreProperties>
</file>